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6" r:id="rId14"/>
    <p:sldId id="267" r:id="rId15"/>
    <p:sldId id="268" r:id="rId16"/>
    <p:sldId id="287" r:id="rId17"/>
    <p:sldId id="269" r:id="rId18"/>
    <p:sldId id="270" r:id="rId19"/>
    <p:sldId id="288" r:id="rId20"/>
    <p:sldId id="289" r:id="rId21"/>
    <p:sldId id="290" r:id="rId22"/>
    <p:sldId id="291" r:id="rId23"/>
    <p:sldId id="292" r:id="rId24"/>
    <p:sldId id="293" r:id="rId25"/>
    <p:sldId id="294" r:id="rId26"/>
  </p:sldIdLst>
  <p:sldSz cx="9144000" cy="5143500" type="screen16x9"/>
  <p:notesSz cx="6858000" cy="9144000"/>
  <p:embeddedFontLst>
    <p:embeddedFont>
      <p:font typeface="Lustria" panose="020B0604020202020204" charset="0"/>
      <p:regular r:id="rId28"/>
    </p:embeddedFont>
    <p:embeddedFont>
      <p:font typeface="Urbanist" panose="020B0604020202020204" charset="0"/>
      <p:regular r:id="rId29"/>
      <p:bold r:id="rId30"/>
      <p:italic r:id="rId31"/>
      <p:boldItalic r:id="rId32"/>
    </p:embeddedFont>
    <p:embeddedFont>
      <p:font typeface="Urbanist Medium" panose="020B0604020202020204" charset="0"/>
      <p:regular r:id="rId33"/>
      <p:bold r:id="rId34"/>
      <p:italic r:id="rId35"/>
      <p:boldItalic r:id="rId36"/>
    </p:embeddedFont>
    <p:embeddedFont>
      <p:font typeface="Urbanist SemiBold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c8abf04e16_5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c8abf04e16_5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c8abf04e16_0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c8abf04e16_0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c8abf04e16_0_2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c8abf04e16_0_2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c8abf04e16_5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c8abf04e16_5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c8abf04e16_5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c8abf04e16_5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c8abf04e16_5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c8abf04e16_5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c8abf04e16_5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c8abf04e16_5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c8abf04e16_4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3c8abf04e16_4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c8abf04e16_0_2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c8abf04e16_0_2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c8abf04e16_4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3c8abf04e16_4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c8abf04e16_4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3c8abf04e16_4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c8abf04e16_4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3c8abf04e16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c8abf04e16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3c8abf04e1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c8abf04e16_5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3c8abf04e16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c8abf04e16_5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3c8abf04e16_5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LT 1">
  <p:cSld name="BLANK_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l="3133" t="16785" r="7834" b="8145"/>
          <a:stretch/>
        </p:blipFill>
        <p:spPr>
          <a:xfrm rot="10800000" flipH="1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10800000" flipH="1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5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6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7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8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rt big title and body">
  <p:cSld name="BLANK_1_1_1_1_1_1_1_1_1_1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1" descr="Oval black shapes against a shadowy background. "/>
          <p:cNvPicPr preferRelativeResize="0"/>
          <p:nvPr/>
        </p:nvPicPr>
        <p:blipFill rotWithShape="1">
          <a:blip r:embed="rId2">
            <a:alphaModFix/>
          </a:blip>
          <a:srcRect l="17240" t="34" r="25038" b="42245"/>
          <a:stretch/>
        </p:blipFill>
        <p:spPr>
          <a:xfrm>
            <a:off x="0" y="-289"/>
            <a:ext cx="9144000" cy="51441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11"/>
          <p:cNvSpPr txBox="1">
            <a:spLocks noGrp="1"/>
          </p:cNvSpPr>
          <p:nvPr>
            <p:ph type="subTitle" idx="1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63" name="Google Shape;163;p11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4" name="Google Shape;164;p11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2">
  <p:cSld name="BLANK_1_1_1_1_1_1_1_1_1_1_1_1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body" idx="1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74" name="Google Shape;174;p12"/>
          <p:cNvSpPr>
            <a:spLocks noGrp="1"/>
          </p:cNvSpPr>
          <p:nvPr>
            <p:ph type="pic" idx="2"/>
          </p:nvPr>
        </p:nvSpPr>
        <p:spPr>
          <a:xfrm>
            <a:off x="5342000" y="457200"/>
            <a:ext cx="3573300" cy="39954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subTitle" idx="6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9" name="Google Shape;179;p12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cards">
  <p:cSld name="CUSTOM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1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2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3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4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5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6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7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8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9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rot="-5400000" flipH="1">
              <a:off x="498725" y="2069800"/>
              <a:ext cx="103500" cy="103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cards">
  <p:cSld name="CUSTOM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14"/>
          <p:cNvSpPr txBox="1">
            <a:spLocks noGrp="1"/>
          </p:cNvSpPr>
          <p:nvPr>
            <p:ph type="title" idx="4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ubTitle" idx="5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0" name="Google Shape;210;p14"/>
          <p:cNvSpPr txBox="1">
            <a:spLocks noGrp="1"/>
          </p:cNvSpPr>
          <p:nvPr>
            <p:ph type="subTitle" idx="6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title" idx="7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subTitle" idx="8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subTitle" idx="9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 idx="13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4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5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title" idx="16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17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18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7_1_1_1_1_1_1_1_1_1_1_1_1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r="15469" b="14588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15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subTitle" idx="4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5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6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title" idx="7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8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body" idx="9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title" idx="13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14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body" idx="15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 idx="16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17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body" idx="18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19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s">
  <p:cSld name="CUSTOM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6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16"/>
          <p:cNvSpPr txBox="1">
            <a:spLocks noGrp="1"/>
          </p:cNvSpPr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252" name="Google Shape;252;p16"/>
          <p:cNvSpPr>
            <a:spLocks noGrp="1"/>
          </p:cNvSpPr>
          <p:nvPr>
            <p:ph type="pic" idx="5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6"/>
          <p:cNvSpPr txBox="1">
            <a:spLocks noGrp="1"/>
          </p:cNvSpPr>
          <p:nvPr>
            <p:ph type="body" idx="6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16"/>
          <p:cNvSpPr txBox="1">
            <a:spLocks noGrp="1"/>
          </p:cNvSpPr>
          <p:nvPr>
            <p:ph type="body" idx="7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marL="914400" lvl="1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marL="1371600" lvl="2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marL="1828800" lvl="3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marL="2286000" lvl="4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marL="2743200" lvl="5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marL="3200400" lvl="6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marL="3657600" lvl="7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marL="4114800" lvl="8" indent="-30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subTitle" idx="8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">
  <p:cSld name="CUSTOM_2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name="adj" fmla="val 9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name="adj" fmla="val 674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name="adj" fmla="val 96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name="adj" fmla="val 136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>
            <a:spLocks noGrp="1"/>
          </p:cNvSpPr>
          <p:nvPr>
            <p:ph type="pic" idx="4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7"/>
          <p:cNvSpPr txBox="1">
            <a:spLocks noGrp="1"/>
          </p:cNvSpPr>
          <p:nvPr>
            <p:ph type="subTitle" idx="5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69" name="Google Shape;269;p17"/>
          <p:cNvSpPr txBox="1">
            <a:spLocks noGrp="1"/>
          </p:cNvSpPr>
          <p:nvPr>
            <p:ph type="body" idx="6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7"/>
          <p:cNvSpPr txBox="1">
            <a:spLocks noGrp="1"/>
          </p:cNvSpPr>
          <p:nvPr>
            <p:ph type="subTitle" idx="7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71" name="Google Shape;271;p17"/>
          <p:cNvSpPr txBox="1">
            <a:spLocks noGrp="1"/>
          </p:cNvSpPr>
          <p:nvPr>
            <p:ph type="body" idx="8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17"/>
          <p:cNvSpPr txBox="1">
            <a:spLocks noGrp="1"/>
          </p:cNvSpPr>
          <p:nvPr>
            <p:ph type="subTitle" idx="9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75" name="Google Shape;275;p17"/>
          <p:cNvSpPr txBox="1">
            <a:spLocks noGrp="1"/>
          </p:cNvSpPr>
          <p:nvPr>
            <p:ph type="body" idx="13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>
            <a:spLocks noGrp="1"/>
          </p:cNvSpPr>
          <p:nvPr>
            <p:ph type="subTitle" idx="14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0" name="Google Shape;280;p17"/>
          <p:cNvSpPr txBox="1">
            <a:spLocks noGrp="1"/>
          </p:cNvSpPr>
          <p:nvPr>
            <p:ph type="subTitle" idx="15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subTitle" idx="16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subTitle" idx="17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8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19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20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CUSTOM_4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>
            <a:spLocks noGrp="1"/>
          </p:cNvSpPr>
          <p:nvPr>
            <p:ph type="body" idx="1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90" name="Google Shape;290;p18"/>
          <p:cNvSpPr txBox="1">
            <a:spLocks noGrp="1"/>
          </p:cNvSpPr>
          <p:nvPr>
            <p:ph type="body" idx="2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3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body" idx="4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5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body" idx="6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ubTitle" idx="7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subTitle" idx="8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97" name="Google Shape;297;p18"/>
          <p:cNvSpPr txBox="1">
            <a:spLocks noGrp="1"/>
          </p:cNvSpPr>
          <p:nvPr>
            <p:ph type="subTitle" idx="9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18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13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14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15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16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17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18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19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20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21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22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23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subTitle" idx="24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subTitle" idx="25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body" idx="26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 ">
  <p:cSld name="CUSTOM_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18" name="Google Shape;318;p19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19" name="Google Shape;319;p19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>
            <a:spLocks noGrp="1"/>
          </p:cNvSpPr>
          <p:nvPr>
            <p:ph type="subTitle" idx="4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9"/>
          <p:cNvSpPr txBox="1">
            <a:spLocks noGrp="1"/>
          </p:cNvSpPr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9"/>
          <p:cNvSpPr txBox="1">
            <a:spLocks noGrp="1"/>
          </p:cNvSpPr>
          <p:nvPr>
            <p:ph type="subTitle" idx="5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19"/>
          <p:cNvSpPr txBox="1">
            <a:spLocks noGrp="1"/>
          </p:cNvSpPr>
          <p:nvPr>
            <p:ph type="subTitle" idx="6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title" idx="7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328" name="Google Shape;328;p19"/>
          <p:cNvSpPr txBox="1">
            <a:spLocks noGrp="1"/>
          </p:cNvSpPr>
          <p:nvPr>
            <p:ph type="title" idx="8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subTitle" idx="9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0" name="Google Shape;330;p19"/>
          <p:cNvSpPr txBox="1">
            <a:spLocks noGrp="1"/>
          </p:cNvSpPr>
          <p:nvPr>
            <p:ph type="subTitle" idx="13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14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15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ALT 1">
  <p:cSld name="BLANK_1_1_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5" name="Google Shape;355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values">
  <p:cSld name="BLANK_1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4"/>
          <p:cNvSpPr txBox="1">
            <a:spLocks noGrp="1"/>
          </p:cNvSpPr>
          <p:nvPr>
            <p:ph type="subTitle" idx="5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6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ubTitle" idx="7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8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9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3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5" name="Google Shape;365;p31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6" name="Google Shape;366;p31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3" name="Google Shape;373;p32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6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3" name="Google Shape;403;p37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38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38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8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8" name="Google Shape;418;p38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0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nd image ALT 2">
  <p:cSld name="CUSTOM_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>
            <a:spLocks noGrp="1"/>
          </p:cNvSpPr>
          <p:nvPr>
            <p:ph type="pic" idx="2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3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4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5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6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>
            <a:spLocks noGrp="1"/>
          </p:cNvSpPr>
          <p:nvPr>
            <p:ph type="ctrTitle"/>
          </p:nvPr>
        </p:nvSpPr>
        <p:spPr>
          <a:xfrm>
            <a:off x="1028020" y="1327155"/>
            <a:ext cx="7080000" cy="137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ustria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42"/>
          <p:cNvSpPr txBox="1">
            <a:spLocks noGrp="1"/>
          </p:cNvSpPr>
          <p:nvPr>
            <p:ph type="subTitle" idx="1"/>
          </p:nvPr>
        </p:nvSpPr>
        <p:spPr>
          <a:xfrm>
            <a:off x="1028020" y="2698754"/>
            <a:ext cx="7080000" cy="787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42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42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2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77652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448" name="Google Shape;448;p4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43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3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/>
          </p:nvPr>
        </p:nvSpPr>
        <p:spPr>
          <a:xfrm>
            <a:off x="971551" y="1320800"/>
            <a:ext cx="7192800" cy="137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4"/>
          <p:cNvSpPr txBox="1">
            <a:spLocks noGrp="1"/>
          </p:cNvSpPr>
          <p:nvPr>
            <p:ph type="body" idx="1"/>
          </p:nvPr>
        </p:nvSpPr>
        <p:spPr>
          <a:xfrm>
            <a:off x="971551" y="2692409"/>
            <a:ext cx="7192800" cy="1130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4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44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45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37953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460" name="Google Shape;460;p45"/>
          <p:cNvSpPr txBox="1">
            <a:spLocks noGrp="1"/>
          </p:cNvSpPr>
          <p:nvPr>
            <p:ph type="body" idx="2"/>
          </p:nvPr>
        </p:nvSpPr>
        <p:spPr>
          <a:xfrm>
            <a:off x="4652169" y="1299337"/>
            <a:ext cx="37986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461" name="Google Shape;461;p45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5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6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346" y="1300879"/>
            <a:ext cx="3816803" cy="311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6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3864" y="1300879"/>
            <a:ext cx="3816803" cy="311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46"/>
          <p:cNvSpPr txBox="1">
            <a:spLocks noGrp="1"/>
          </p:cNvSpPr>
          <p:nvPr>
            <p:ph type="body" idx="1"/>
          </p:nvPr>
        </p:nvSpPr>
        <p:spPr>
          <a:xfrm>
            <a:off x="754404" y="1376441"/>
            <a:ext cx="3657300" cy="408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469" name="Google Shape;469;p46"/>
          <p:cNvSpPr txBox="1">
            <a:spLocks noGrp="1"/>
          </p:cNvSpPr>
          <p:nvPr>
            <p:ph type="body" idx="2"/>
          </p:nvPr>
        </p:nvSpPr>
        <p:spPr>
          <a:xfrm>
            <a:off x="754404" y="1785103"/>
            <a:ext cx="3657300" cy="255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 sz="1400"/>
            </a:lvl1pPr>
            <a:lvl2pPr marL="914400" lvl="1" indent="-279400" algn="l">
              <a:spcBef>
                <a:spcPts val="500"/>
              </a:spcBef>
              <a:spcAft>
                <a:spcPts val="0"/>
              </a:spcAft>
              <a:buSzPts val="800"/>
              <a:buChar char="🞚"/>
              <a:defRPr sz="1200"/>
            </a:lvl2pPr>
            <a:lvl3pPr marL="1371600" lvl="2" indent="-273050" algn="l">
              <a:spcBef>
                <a:spcPts val="500"/>
              </a:spcBef>
              <a:spcAft>
                <a:spcPts val="0"/>
              </a:spcAft>
              <a:buSzPts val="700"/>
              <a:buChar char="◈"/>
              <a:defRPr sz="1100"/>
            </a:lvl3pPr>
            <a:lvl4pPr marL="1828800" lvl="3" indent="-266700" algn="l">
              <a:spcBef>
                <a:spcPts val="500"/>
              </a:spcBef>
              <a:spcAft>
                <a:spcPts val="0"/>
              </a:spcAft>
              <a:buSzPts val="600"/>
              <a:buChar char="🞚"/>
              <a:defRPr sz="900"/>
            </a:lvl4pPr>
            <a:lvl5pPr marL="2286000" lvl="4" indent="-266700" algn="l">
              <a:spcBef>
                <a:spcPts val="500"/>
              </a:spcBef>
              <a:spcAft>
                <a:spcPts val="0"/>
              </a:spcAft>
              <a:buSzPts val="600"/>
              <a:buChar char="◈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3"/>
          </p:nvPr>
        </p:nvSpPr>
        <p:spPr>
          <a:xfrm>
            <a:off x="4721225" y="1376441"/>
            <a:ext cx="3671400" cy="408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471" name="Google Shape;471;p46"/>
          <p:cNvSpPr txBox="1">
            <a:spLocks noGrp="1"/>
          </p:cNvSpPr>
          <p:nvPr>
            <p:ph type="body" idx="4"/>
          </p:nvPr>
        </p:nvSpPr>
        <p:spPr>
          <a:xfrm>
            <a:off x="4721225" y="1785103"/>
            <a:ext cx="3671400" cy="255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 sz="1400"/>
            </a:lvl1pPr>
            <a:lvl2pPr marL="914400" lvl="1" indent="-279400" algn="l">
              <a:spcBef>
                <a:spcPts val="500"/>
              </a:spcBef>
              <a:spcAft>
                <a:spcPts val="0"/>
              </a:spcAft>
              <a:buSzPts val="800"/>
              <a:buChar char="🞚"/>
              <a:defRPr sz="1200"/>
            </a:lvl2pPr>
            <a:lvl3pPr marL="1371600" lvl="2" indent="-273050" algn="l">
              <a:spcBef>
                <a:spcPts val="500"/>
              </a:spcBef>
              <a:spcAft>
                <a:spcPts val="0"/>
              </a:spcAft>
              <a:buSzPts val="700"/>
              <a:buChar char="◈"/>
              <a:defRPr sz="1100"/>
            </a:lvl3pPr>
            <a:lvl4pPr marL="1828800" lvl="3" indent="-266700" algn="l">
              <a:spcBef>
                <a:spcPts val="500"/>
              </a:spcBef>
              <a:spcAft>
                <a:spcPts val="0"/>
              </a:spcAft>
              <a:buSzPts val="600"/>
              <a:buChar char="🞚"/>
              <a:defRPr sz="900"/>
            </a:lvl4pPr>
            <a:lvl5pPr marL="2286000" lvl="4" indent="-266700" algn="l">
              <a:spcBef>
                <a:spcPts val="500"/>
              </a:spcBef>
              <a:spcAft>
                <a:spcPts val="0"/>
              </a:spcAft>
              <a:buSzPts val="600"/>
              <a:buChar char="◈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472" name="Google Shape;472;p46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47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47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48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2780100" cy="136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ustria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49"/>
          <p:cNvSpPr txBox="1">
            <a:spLocks noGrp="1"/>
          </p:cNvSpPr>
          <p:nvPr>
            <p:ph type="body" idx="1"/>
          </p:nvPr>
        </p:nvSpPr>
        <p:spPr>
          <a:xfrm>
            <a:off x="3641725" y="457200"/>
            <a:ext cx="4809000" cy="388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487" name="Google Shape;487;p49"/>
          <p:cNvSpPr txBox="1">
            <a:spLocks noGrp="1"/>
          </p:cNvSpPr>
          <p:nvPr>
            <p:ph type="body" idx="2"/>
          </p:nvPr>
        </p:nvSpPr>
        <p:spPr>
          <a:xfrm>
            <a:off x="685346" y="1823639"/>
            <a:ext cx="2780100" cy="251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488" name="Google Shape;488;p4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49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9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0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0249" y="457200"/>
            <a:ext cx="2688125" cy="39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0"/>
          <p:cNvSpPr txBox="1">
            <a:spLocks noGrp="1"/>
          </p:cNvSpPr>
          <p:nvPr>
            <p:ph type="title"/>
          </p:nvPr>
        </p:nvSpPr>
        <p:spPr>
          <a:xfrm>
            <a:off x="685346" y="457442"/>
            <a:ext cx="4451100" cy="1371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50"/>
          <p:cNvSpPr>
            <a:spLocks noGrp="1"/>
          </p:cNvSpPr>
          <p:nvPr>
            <p:ph type="pic" idx="2"/>
          </p:nvPr>
        </p:nvSpPr>
        <p:spPr>
          <a:xfrm>
            <a:off x="5581913" y="572776"/>
            <a:ext cx="2456700" cy="3684600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6080"/>
              </a:srgbClr>
            </a:outerShdw>
          </a:effectLst>
        </p:spPr>
      </p:sp>
      <p:sp>
        <p:nvSpPr>
          <p:cNvPr id="495" name="Google Shape;495;p50"/>
          <p:cNvSpPr txBox="1">
            <a:spLocks noGrp="1"/>
          </p:cNvSpPr>
          <p:nvPr>
            <p:ph type="body" idx="1"/>
          </p:nvPr>
        </p:nvSpPr>
        <p:spPr>
          <a:xfrm>
            <a:off x="685346" y="1829446"/>
            <a:ext cx="4451100" cy="2532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496" name="Google Shape;496;p5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50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5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1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0412" y="410855"/>
            <a:ext cx="7606349" cy="286260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1"/>
          <p:cNvSpPr txBox="1">
            <a:spLocks noGrp="1"/>
          </p:cNvSpPr>
          <p:nvPr>
            <p:ph type="title"/>
          </p:nvPr>
        </p:nvSpPr>
        <p:spPr>
          <a:xfrm>
            <a:off x="685354" y="3423941"/>
            <a:ext cx="7766400" cy="407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ustria"/>
              <a:buNone/>
              <a:defRPr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51"/>
          <p:cNvSpPr>
            <a:spLocks noGrp="1"/>
          </p:cNvSpPr>
          <p:nvPr>
            <p:ph type="pic" idx="2"/>
          </p:nvPr>
        </p:nvSpPr>
        <p:spPr>
          <a:xfrm>
            <a:off x="877012" y="521257"/>
            <a:ext cx="7383900" cy="2644200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6080"/>
              </a:srgbClr>
            </a:outerShdw>
          </a:effectLst>
        </p:spPr>
      </p:sp>
      <p:sp>
        <p:nvSpPr>
          <p:cNvPr id="503" name="Google Shape;503;p51"/>
          <p:cNvSpPr txBox="1">
            <a:spLocks noGrp="1"/>
          </p:cNvSpPr>
          <p:nvPr>
            <p:ph type="body" idx="1"/>
          </p:nvPr>
        </p:nvSpPr>
        <p:spPr>
          <a:xfrm>
            <a:off x="685346" y="3831546"/>
            <a:ext cx="7765200" cy="51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504" name="Google Shape;504;p51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51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5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1">
  <p:cSld name="BLANK_1_1_1_1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6"/>
          <p:cNvSpPr>
            <a:spLocks noGrp="1"/>
          </p:cNvSpPr>
          <p:nvPr>
            <p:ph type="pic" idx="2"/>
          </p:nvPr>
        </p:nvSpPr>
        <p:spPr>
          <a:xfrm>
            <a:off x="4523050" y="737975"/>
            <a:ext cx="2164800" cy="1350300"/>
          </a:xfrm>
          <a:prstGeom prst="roundRect">
            <a:avLst>
              <a:gd name="adj" fmla="val 78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6"/>
          <p:cNvSpPr>
            <a:spLocks noGrp="1"/>
          </p:cNvSpPr>
          <p:nvPr>
            <p:ph type="pic" idx="3"/>
          </p:nvPr>
        </p:nvSpPr>
        <p:spPr>
          <a:xfrm>
            <a:off x="6752100" y="737775"/>
            <a:ext cx="2164800" cy="1350300"/>
          </a:xfrm>
          <a:prstGeom prst="roundRect">
            <a:avLst>
              <a:gd name="adj" fmla="val 78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6"/>
          <p:cNvSpPr>
            <a:spLocks noGrp="1"/>
          </p:cNvSpPr>
          <p:nvPr>
            <p:ph type="pic" idx="4"/>
          </p:nvPr>
        </p:nvSpPr>
        <p:spPr>
          <a:xfrm>
            <a:off x="4523050" y="2158000"/>
            <a:ext cx="4394100" cy="2282700"/>
          </a:xfrm>
          <a:prstGeom prst="roundRect">
            <a:avLst>
              <a:gd name="adj" fmla="val 610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>
            <a:spLocks noGrp="1"/>
          </p:cNvSpPr>
          <p:nvPr>
            <p:ph type="subTitle" idx="8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685346" y="456328"/>
            <a:ext cx="7765200" cy="2650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685346" y="3221385"/>
            <a:ext cx="7765200" cy="112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510" name="Google Shape;510;p52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52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100" cy="224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53"/>
          <p:cNvSpPr txBox="1">
            <a:spLocks noGrp="1"/>
          </p:cNvSpPr>
          <p:nvPr>
            <p:ph type="body" idx="1"/>
          </p:nvPr>
        </p:nvSpPr>
        <p:spPr>
          <a:xfrm>
            <a:off x="1290483" y="2707524"/>
            <a:ext cx="6564300" cy="399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516" name="Google Shape;516;p53"/>
          <p:cNvSpPr txBox="1">
            <a:spLocks noGrp="1"/>
          </p:cNvSpPr>
          <p:nvPr>
            <p:ph type="body" idx="2"/>
          </p:nvPr>
        </p:nvSpPr>
        <p:spPr>
          <a:xfrm>
            <a:off x="685346" y="3228265"/>
            <a:ext cx="7765200" cy="1117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517" name="Google Shape;517;p5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53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53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53"/>
          <p:cNvSpPr txBox="1"/>
          <p:nvPr/>
        </p:nvSpPr>
        <p:spPr>
          <a:xfrm>
            <a:off x="742950" y="66359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stria"/>
              <a:buNone/>
            </a:pPr>
            <a:r>
              <a:rPr lang="en" sz="6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 sz="1100"/>
          </a:p>
        </p:txBody>
      </p:sp>
      <p:sp>
        <p:nvSpPr>
          <p:cNvPr id="521" name="Google Shape;521;p53"/>
          <p:cNvSpPr txBox="1"/>
          <p:nvPr/>
        </p:nvSpPr>
        <p:spPr>
          <a:xfrm>
            <a:off x="7878537" y="219619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stria"/>
              <a:buNone/>
            </a:pPr>
            <a:r>
              <a:rPr lang="en" sz="6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4"/>
          <p:cNvSpPr txBox="1">
            <a:spLocks noGrp="1"/>
          </p:cNvSpPr>
          <p:nvPr>
            <p:ph type="title"/>
          </p:nvPr>
        </p:nvSpPr>
        <p:spPr>
          <a:xfrm>
            <a:off x="685346" y="1595207"/>
            <a:ext cx="7765200" cy="1884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54"/>
          <p:cNvSpPr txBox="1">
            <a:spLocks noGrp="1"/>
          </p:cNvSpPr>
          <p:nvPr>
            <p:ph type="body" idx="1"/>
          </p:nvPr>
        </p:nvSpPr>
        <p:spPr>
          <a:xfrm>
            <a:off x="685338" y="3487917"/>
            <a:ext cx="7764000" cy="855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525" name="Google Shape;525;p5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54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54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55"/>
          <p:cNvSpPr txBox="1">
            <a:spLocks noGrp="1"/>
          </p:cNvSpPr>
          <p:nvPr>
            <p:ph type="body" idx="1"/>
          </p:nvPr>
        </p:nvSpPr>
        <p:spPr>
          <a:xfrm>
            <a:off x="685346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531" name="Google Shape;531;p55"/>
          <p:cNvSpPr txBox="1">
            <a:spLocks noGrp="1"/>
          </p:cNvSpPr>
          <p:nvPr>
            <p:ph type="body" idx="2"/>
          </p:nvPr>
        </p:nvSpPr>
        <p:spPr>
          <a:xfrm>
            <a:off x="685346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32" name="Google Shape;532;p55"/>
          <p:cNvSpPr txBox="1">
            <a:spLocks noGrp="1"/>
          </p:cNvSpPr>
          <p:nvPr>
            <p:ph type="body" idx="3"/>
          </p:nvPr>
        </p:nvSpPr>
        <p:spPr>
          <a:xfrm>
            <a:off x="3335033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533" name="Google Shape;533;p55"/>
          <p:cNvSpPr txBox="1">
            <a:spLocks noGrp="1"/>
          </p:cNvSpPr>
          <p:nvPr>
            <p:ph type="body" idx="4"/>
          </p:nvPr>
        </p:nvSpPr>
        <p:spPr>
          <a:xfrm>
            <a:off x="3331076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34" name="Google Shape;534;p55"/>
          <p:cNvSpPr txBox="1">
            <a:spLocks noGrp="1"/>
          </p:cNvSpPr>
          <p:nvPr>
            <p:ph type="body" idx="5"/>
          </p:nvPr>
        </p:nvSpPr>
        <p:spPr>
          <a:xfrm>
            <a:off x="5974929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535" name="Google Shape;535;p55"/>
          <p:cNvSpPr txBox="1">
            <a:spLocks noGrp="1"/>
          </p:cNvSpPr>
          <p:nvPr>
            <p:ph type="body" idx="6"/>
          </p:nvPr>
        </p:nvSpPr>
        <p:spPr>
          <a:xfrm>
            <a:off x="5974929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36" name="Google Shape;536;p55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55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5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5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472" y="1363661"/>
            <a:ext cx="2504978" cy="138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02850" y="1363661"/>
            <a:ext cx="2504978" cy="138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2038" y="1363661"/>
            <a:ext cx="2504978" cy="138588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56"/>
          <p:cNvSpPr txBox="1">
            <a:spLocks noGrp="1"/>
          </p:cNvSpPr>
          <p:nvPr>
            <p:ph type="body" idx="1"/>
          </p:nvPr>
        </p:nvSpPr>
        <p:spPr>
          <a:xfrm>
            <a:off x="685346" y="2928080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545" name="Google Shape;545;p56"/>
          <p:cNvSpPr>
            <a:spLocks noGrp="1"/>
          </p:cNvSpPr>
          <p:nvPr>
            <p:ph type="pic" idx="2"/>
          </p:nvPr>
        </p:nvSpPr>
        <p:spPr>
          <a:xfrm>
            <a:off x="763576" y="1454189"/>
            <a:ext cx="2319300" cy="12021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6080"/>
              </a:srgbClr>
            </a:outerShdw>
          </a:effectLst>
        </p:spPr>
      </p:sp>
      <p:sp>
        <p:nvSpPr>
          <p:cNvPr id="546" name="Google Shape;546;p56"/>
          <p:cNvSpPr txBox="1">
            <a:spLocks noGrp="1"/>
          </p:cNvSpPr>
          <p:nvPr>
            <p:ph type="body" idx="3"/>
          </p:nvPr>
        </p:nvSpPr>
        <p:spPr>
          <a:xfrm>
            <a:off x="685346" y="3360276"/>
            <a:ext cx="24756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47" name="Google Shape;547;p56"/>
          <p:cNvSpPr txBox="1">
            <a:spLocks noGrp="1"/>
          </p:cNvSpPr>
          <p:nvPr>
            <p:ph type="body" idx="4"/>
          </p:nvPr>
        </p:nvSpPr>
        <p:spPr>
          <a:xfrm>
            <a:off x="3332091" y="2928080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548" name="Google Shape;548;p56"/>
          <p:cNvSpPr>
            <a:spLocks noGrp="1"/>
          </p:cNvSpPr>
          <p:nvPr>
            <p:ph type="pic" idx="5"/>
          </p:nvPr>
        </p:nvSpPr>
        <p:spPr>
          <a:xfrm>
            <a:off x="3409307" y="1454321"/>
            <a:ext cx="2319300" cy="1206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6080"/>
              </a:srgbClr>
            </a:outerShdw>
          </a:effectLst>
        </p:spPr>
      </p:sp>
      <p:sp>
        <p:nvSpPr>
          <p:cNvPr id="549" name="Google Shape;549;p56"/>
          <p:cNvSpPr txBox="1">
            <a:spLocks noGrp="1"/>
          </p:cNvSpPr>
          <p:nvPr>
            <p:ph type="body" idx="6"/>
          </p:nvPr>
        </p:nvSpPr>
        <p:spPr>
          <a:xfrm>
            <a:off x="3331076" y="3360275"/>
            <a:ext cx="24756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50" name="Google Shape;550;p56"/>
          <p:cNvSpPr txBox="1">
            <a:spLocks noGrp="1"/>
          </p:cNvSpPr>
          <p:nvPr>
            <p:ph type="body" idx="7"/>
          </p:nvPr>
        </p:nvSpPr>
        <p:spPr>
          <a:xfrm>
            <a:off x="5975023" y="2928080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551" name="Google Shape;551;p56"/>
          <p:cNvSpPr>
            <a:spLocks noGrp="1"/>
          </p:cNvSpPr>
          <p:nvPr>
            <p:ph type="pic" idx="8"/>
          </p:nvPr>
        </p:nvSpPr>
        <p:spPr>
          <a:xfrm>
            <a:off x="6056774" y="1450824"/>
            <a:ext cx="2319300" cy="12054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6080"/>
              </a:srgbClr>
            </a:outerShdw>
          </a:effectLst>
        </p:spPr>
      </p:sp>
      <p:sp>
        <p:nvSpPr>
          <p:cNvPr id="552" name="Google Shape;552;p56"/>
          <p:cNvSpPr txBox="1">
            <a:spLocks noGrp="1"/>
          </p:cNvSpPr>
          <p:nvPr>
            <p:ph type="body" idx="9"/>
          </p:nvPr>
        </p:nvSpPr>
        <p:spPr>
          <a:xfrm>
            <a:off x="5974929" y="3360274"/>
            <a:ext cx="24756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56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5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57"/>
          <p:cNvSpPr txBox="1">
            <a:spLocks noGrp="1"/>
          </p:cNvSpPr>
          <p:nvPr>
            <p:ph type="body" idx="1"/>
          </p:nvPr>
        </p:nvSpPr>
        <p:spPr>
          <a:xfrm rot="5400000">
            <a:off x="3046018" y="-1061213"/>
            <a:ext cx="3044100" cy="7765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559" name="Google Shape;559;p5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57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57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8"/>
          <p:cNvSpPr txBox="1">
            <a:spLocks noGrp="1"/>
          </p:cNvSpPr>
          <p:nvPr>
            <p:ph type="title"/>
          </p:nvPr>
        </p:nvSpPr>
        <p:spPr>
          <a:xfrm rot="5400000">
            <a:off x="5650916" y="1543649"/>
            <a:ext cx="3886200" cy="1713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58"/>
          <p:cNvSpPr txBox="1">
            <a:spLocks noGrp="1"/>
          </p:cNvSpPr>
          <p:nvPr>
            <p:ph type="body" idx="1"/>
          </p:nvPr>
        </p:nvSpPr>
        <p:spPr>
          <a:xfrm rot="5400000">
            <a:off x="1711101" y="-568501"/>
            <a:ext cx="3886200" cy="593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565" name="Google Shape;565;p5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8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8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ALT 1">
  <p:cSld name="BLANK_1_1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r="15469" b="14588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7"/>
          <p:cNvSpPr txBox="1">
            <a:spLocks noGrp="1"/>
          </p:cNvSpPr>
          <p:nvPr>
            <p:ph type="subTitle" idx="4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5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6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7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8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9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3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14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5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16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subTitle" idx="17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subTitle" idx="18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s">
  <p:cSld name="BLANK_1_1_1_1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>
            <a:spLocks noGrp="1"/>
          </p:cNvSpPr>
          <p:nvPr>
            <p:ph type="pic" idx="2"/>
          </p:nvPr>
        </p:nvSpPr>
        <p:spPr>
          <a:xfrm>
            <a:off x="461895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>
            <a:spLocks noGrp="1"/>
          </p:cNvSpPr>
          <p:nvPr>
            <p:ph type="subTitle" idx="1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6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4" name="Google Shape;104;p8"/>
          <p:cNvSpPr>
            <a:spLocks noGrp="1"/>
          </p:cNvSpPr>
          <p:nvPr>
            <p:ph type="pic" idx="7"/>
          </p:nvPr>
        </p:nvSpPr>
        <p:spPr>
          <a:xfrm>
            <a:off x="608070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>
            <a:spLocks noGrp="1"/>
          </p:cNvSpPr>
          <p:nvPr>
            <p:ph type="subTitle" idx="8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subTitle" idx="9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7" name="Google Shape;107;p8"/>
          <p:cNvSpPr>
            <a:spLocks noGrp="1"/>
          </p:cNvSpPr>
          <p:nvPr>
            <p:ph type="pic" idx="13"/>
          </p:nvPr>
        </p:nvSpPr>
        <p:spPr>
          <a:xfrm>
            <a:off x="754245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>
            <a:spLocks noGrp="1"/>
          </p:cNvSpPr>
          <p:nvPr>
            <p:ph type="subTitle" idx="14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subTitle" idx="15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0" name="Google Shape;110;p8"/>
          <p:cNvSpPr>
            <a:spLocks noGrp="1"/>
          </p:cNvSpPr>
          <p:nvPr>
            <p:ph type="pic" idx="16"/>
          </p:nvPr>
        </p:nvSpPr>
        <p:spPr>
          <a:xfrm>
            <a:off x="461895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>
            <a:spLocks noGrp="1"/>
          </p:cNvSpPr>
          <p:nvPr>
            <p:ph type="subTitle" idx="17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subTitle" idx="18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3" name="Google Shape;113;p8"/>
          <p:cNvSpPr>
            <a:spLocks noGrp="1"/>
          </p:cNvSpPr>
          <p:nvPr>
            <p:ph type="pic" idx="19"/>
          </p:nvPr>
        </p:nvSpPr>
        <p:spPr>
          <a:xfrm>
            <a:off x="608070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>
            <a:spLocks noGrp="1"/>
          </p:cNvSpPr>
          <p:nvPr>
            <p:ph type="subTitle" idx="20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subTitle" idx="21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6" name="Google Shape;116;p8"/>
          <p:cNvSpPr>
            <a:spLocks noGrp="1"/>
          </p:cNvSpPr>
          <p:nvPr>
            <p:ph type="pic" idx="22"/>
          </p:nvPr>
        </p:nvSpPr>
        <p:spPr>
          <a:xfrm>
            <a:off x="754245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>
            <a:spLocks noGrp="1"/>
          </p:cNvSpPr>
          <p:nvPr>
            <p:ph type="subTitle" idx="23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24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LT 2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>
            <a:spLocks noGrp="1"/>
          </p:cNvSpPr>
          <p:nvPr>
            <p:ph type="pic" idx="2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ds w/ images">
  <p:cSld name="BLANK_1_1_1_1_1_1_1_1_1_1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" name="Google Shape;141;p10"/>
          <p:cNvSpPr>
            <a:spLocks noGrp="1"/>
          </p:cNvSpPr>
          <p:nvPr>
            <p:ph type="pic" idx="4"/>
          </p:nvPr>
        </p:nvSpPr>
        <p:spPr>
          <a:xfrm>
            <a:off x="4267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>
            <a:spLocks noGrp="1"/>
          </p:cNvSpPr>
          <p:nvPr>
            <p:ph type="subTitle" idx="5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subTitle" idx="6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7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45" name="Google Shape;145;p10"/>
          <p:cNvSpPr>
            <a:spLocks noGrp="1"/>
          </p:cNvSpPr>
          <p:nvPr>
            <p:ph type="pic" idx="8"/>
          </p:nvPr>
        </p:nvSpPr>
        <p:spPr>
          <a:xfrm>
            <a:off x="26218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>
            <a:spLocks noGrp="1"/>
          </p:cNvSpPr>
          <p:nvPr>
            <p:ph type="subTitle" idx="9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subTitle" idx="13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body" idx="14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49" name="Google Shape;149;p10"/>
          <p:cNvSpPr>
            <a:spLocks noGrp="1"/>
          </p:cNvSpPr>
          <p:nvPr>
            <p:ph type="pic" idx="15"/>
          </p:nvPr>
        </p:nvSpPr>
        <p:spPr>
          <a:xfrm>
            <a:off x="48169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>
            <a:spLocks noGrp="1"/>
          </p:cNvSpPr>
          <p:nvPr>
            <p:ph type="subTitle" idx="16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1" name="Google Shape;151;p10"/>
          <p:cNvSpPr txBox="1">
            <a:spLocks noGrp="1"/>
          </p:cNvSpPr>
          <p:nvPr>
            <p:ph type="subTitle" idx="17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body" idx="18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53" name="Google Shape;153;p10"/>
          <p:cNvSpPr>
            <a:spLocks noGrp="1"/>
          </p:cNvSpPr>
          <p:nvPr>
            <p:ph type="pic" idx="19"/>
          </p:nvPr>
        </p:nvSpPr>
        <p:spPr>
          <a:xfrm>
            <a:off x="70120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>
            <a:spLocks noGrp="1"/>
          </p:cNvSpPr>
          <p:nvPr>
            <p:ph type="subTitle" idx="20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subTitle" idx="21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body" idx="22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2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sz="3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1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77652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9845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Char char="◈"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8575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7940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7305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🞚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7305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7305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7305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7305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73050" algn="l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37" name="Google Shape;437;p41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38" name="Google Shape;438;p4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41.xml"/><Relationship Id="rId4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8.mp4"/><Relationship Id="rId7" Type="http://schemas.openxmlformats.org/officeDocument/2006/relationships/image" Target="../media/image2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0.xml"/><Relationship Id="rId4" Type="http://schemas.openxmlformats.org/officeDocument/2006/relationships/video" Target="../media/media8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72;p59">
            <a:extLst>
              <a:ext uri="{FF2B5EF4-FFF2-40B4-BE49-F238E27FC236}">
                <a16:creationId xmlns:a16="http://schemas.microsoft.com/office/drawing/2014/main" id="{A9B1E33F-FFBF-9390-A40F-7284457BB4A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7972" y="283535"/>
            <a:ext cx="8555665" cy="1429742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Quantum Gates in Quantum Computing</a:t>
            </a:r>
            <a:endParaRPr dirty="0"/>
          </a:p>
        </p:txBody>
      </p:sp>
      <p:sp>
        <p:nvSpPr>
          <p:cNvPr id="9" name="Google Shape;573;p59">
            <a:extLst>
              <a:ext uri="{FF2B5EF4-FFF2-40B4-BE49-F238E27FC236}">
                <a16:creationId xmlns:a16="http://schemas.microsoft.com/office/drawing/2014/main" id="{426F5371-FA78-9D27-9526-23B96CB384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8025" y="2571750"/>
            <a:ext cx="7080000" cy="793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300"/>
              </a:spcBef>
              <a:spcAft>
                <a:spcPts val="500"/>
              </a:spcAft>
              <a:buNone/>
            </a:pPr>
            <a:br>
              <a:rPr lang="en" sz="1700"/>
            </a:br>
            <a:r>
              <a:rPr lang="en" sz="1700"/>
              <a:t>Piyush Kumar Karn (252IS026)</a:t>
            </a:r>
            <a:br>
              <a:rPr lang="en" sz="1700"/>
            </a:br>
            <a:r>
              <a:rPr lang="en" sz="1700"/>
              <a:t>Samyak Gedam (252IS032)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8"/>
          <p:cNvSpPr txBox="1"/>
          <p:nvPr/>
        </p:nvSpPr>
        <p:spPr>
          <a:xfrm>
            <a:off x="228751" y="105125"/>
            <a:ext cx="8686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Single Qubit Gates: Hadamard Gate (H)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6" name="Google Shape;656;p68"/>
          <p:cNvSpPr txBox="1"/>
          <p:nvPr/>
        </p:nvSpPr>
        <p:spPr>
          <a:xfrm>
            <a:off x="457500" y="728525"/>
            <a:ext cx="2982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Action on Basis States</a:t>
            </a:r>
            <a:endParaRPr sz="1500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657" name="Google Shape;657;p68" title="Screenshot 2026-02-17 at 10.41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5" y="1130225"/>
            <a:ext cx="4604974" cy="2039824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8"/>
          <p:cNvSpPr txBox="1"/>
          <p:nvPr/>
        </p:nvSpPr>
        <p:spPr>
          <a:xfrm>
            <a:off x="188125" y="3259325"/>
            <a:ext cx="38748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Interpretation:</a:t>
            </a:r>
            <a:endParaRPr sz="13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ustria"/>
              <a:buChar char="●"/>
            </a:pP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Creates equal superposition</a:t>
            </a:r>
            <a:b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ustria"/>
              <a:buChar char="●"/>
            </a:pP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Introduces relative phase difference</a:t>
            </a:r>
            <a:b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ustria"/>
              <a:buChar char="●"/>
            </a:pP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Enables interference</a:t>
            </a:r>
            <a:b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659" name="Google Shape;659;p68"/>
          <p:cNvSpPr txBox="1"/>
          <p:nvPr/>
        </p:nvSpPr>
        <p:spPr>
          <a:xfrm>
            <a:off x="4955975" y="982250"/>
            <a:ext cx="4000500" cy="40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Rotation Interpretation</a:t>
            </a:r>
            <a:endParaRPr sz="19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Although H is not purely a single-axis rotation, it can be expressed as:</a:t>
            </a: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Geometric interpretation:</a:t>
            </a:r>
            <a:endParaRPr sz="19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Equivalent to rotation by </a:t>
            </a:r>
            <a:r>
              <a:rPr lang="en" sz="11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π radians (180°)</a:t>
            </a: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about axis:</a:t>
            </a: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This axis lies halfway between X and Z axes on Bloch sphere.</a:t>
            </a: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660" name="Google Shape;660;p68" title="Screenshot 2026-02-17 at 10.47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848" y="1885850"/>
            <a:ext cx="2044752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8" title="Screenshot 2026-02-17 at 10.47.5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2750" y="3554025"/>
            <a:ext cx="226695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9"/>
          <p:cNvSpPr txBox="1"/>
          <p:nvPr/>
        </p:nvSpPr>
        <p:spPr>
          <a:xfrm>
            <a:off x="223275" y="1169775"/>
            <a:ext cx="3000000" cy="3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On Bloch sphere: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ustria"/>
              <a:buChar char="●"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|0⟩ (north pole)</a:t>
            </a:r>
            <a:b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ustria"/>
              <a:buChar char="●"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After H → moves to equator (|+⟩ state)</a:t>
            </a:r>
            <a:b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ustria"/>
              <a:buChar char="●"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Rotates state from Z-axis to X-axis</a:t>
            </a:r>
            <a:b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Effectively: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ustria"/>
              <a:buChar char="●"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Maps Z-basis states to X-basis states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667" name="Google Shape;667;p69"/>
          <p:cNvSpPr txBox="1"/>
          <p:nvPr/>
        </p:nvSpPr>
        <p:spPr>
          <a:xfrm>
            <a:off x="228751" y="122975"/>
            <a:ext cx="8686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Single Qubit Gates: Hadamard Gate (H)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p69"/>
          <p:cNvSpPr txBox="1"/>
          <p:nvPr/>
        </p:nvSpPr>
        <p:spPr>
          <a:xfrm>
            <a:off x="3866550" y="841175"/>
            <a:ext cx="5009700" cy="4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Hadamard gate is essential in: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ustria"/>
              <a:buAutoNum type="arabicPeriod"/>
            </a:pPr>
            <a:r>
              <a:rPr lang="en" sz="13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Quantum Parallelism</a:t>
            </a:r>
            <a:endParaRPr sz="13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Applying H to n qubits:</a:t>
            </a: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Creates uniform superposition of all basis states.</a:t>
            </a: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ustria"/>
              <a:buAutoNum type="arabicPeriod"/>
            </a:pPr>
            <a:r>
              <a:rPr lang="en" sz="13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Shor’s Algorithm</a:t>
            </a:r>
            <a:endParaRPr sz="13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Used in quantum Fourier transform initialization.</a:t>
            </a: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ustria"/>
              <a:buAutoNum type="arabicPeriod"/>
            </a:pPr>
            <a:r>
              <a:rPr lang="en" sz="13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Grover’s Algorithm</a:t>
            </a:r>
            <a:endParaRPr sz="13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Used in diffusion operator.</a:t>
            </a: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ustria"/>
              <a:buAutoNum type="arabicPeriod"/>
            </a:pPr>
            <a:r>
              <a:rPr lang="en" sz="13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Quantum Teleportation</a:t>
            </a:r>
            <a:endParaRPr sz="13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Used in Bell state preparation.</a:t>
            </a:r>
            <a:endParaRPr/>
          </a:p>
        </p:txBody>
      </p:sp>
      <p:pic>
        <p:nvPicPr>
          <p:cNvPr id="669" name="Google Shape;669;p69" title="Screenshot 2026-02-17 at 11.18.5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427" y="1948350"/>
            <a:ext cx="2432760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4;p70">
            <a:extLst>
              <a:ext uri="{FF2B5EF4-FFF2-40B4-BE49-F238E27FC236}">
                <a16:creationId xmlns:a16="http://schemas.microsoft.com/office/drawing/2014/main" id="{2DC006A4-D239-10BC-18A6-E95B926168A2}"/>
              </a:ext>
            </a:extLst>
          </p:cNvPr>
          <p:cNvSpPr txBox="1"/>
          <p:nvPr/>
        </p:nvSpPr>
        <p:spPr>
          <a:xfrm>
            <a:off x="228751" y="122975"/>
            <a:ext cx="8686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Single Qubit Gates: Hadamard Gate (H)</a:t>
            </a:r>
            <a:endParaRPr sz="3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Hadamard1">
            <a:hlinkClick r:id="" action="ppaction://media"/>
            <a:extLst>
              <a:ext uri="{FF2B5EF4-FFF2-40B4-BE49-F238E27FC236}">
                <a16:creationId xmlns:a16="http://schemas.microsoft.com/office/drawing/2014/main" id="{C919D876-BF51-6406-B934-D91B82EA2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39608" y="1417298"/>
            <a:ext cx="5011480" cy="2818958"/>
          </a:xfrm>
          <a:prstGeom prst="rect">
            <a:avLst/>
          </a:prstGeom>
        </p:spPr>
      </p:pic>
      <p:pic>
        <p:nvPicPr>
          <p:cNvPr id="6" name="Hadamard5">
            <a:hlinkClick r:id="" action="ppaction://media"/>
            <a:extLst>
              <a:ext uri="{FF2B5EF4-FFF2-40B4-BE49-F238E27FC236}">
                <a16:creationId xmlns:a16="http://schemas.microsoft.com/office/drawing/2014/main" id="{77E7794A-B64A-69B2-6F93-0FF6C6846A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582766"/>
            <a:ext cx="4570700" cy="25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3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0"/>
          <p:cNvSpPr txBox="1"/>
          <p:nvPr/>
        </p:nvSpPr>
        <p:spPr>
          <a:xfrm>
            <a:off x="228751" y="122975"/>
            <a:ext cx="8686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Single Qubit Gates: Hadamard Gate (H)</a:t>
            </a:r>
            <a:endParaRPr sz="3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Hadamard4">
            <a:hlinkClick r:id="" action="ppaction://media"/>
            <a:extLst>
              <a:ext uri="{FF2B5EF4-FFF2-40B4-BE49-F238E27FC236}">
                <a16:creationId xmlns:a16="http://schemas.microsoft.com/office/drawing/2014/main" id="{EA81B113-E7E1-D821-2A72-916B95B55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6584" y="1395708"/>
            <a:ext cx="4676422" cy="2630488"/>
          </a:xfrm>
          <a:prstGeom prst="rect">
            <a:avLst/>
          </a:prstGeom>
        </p:spPr>
      </p:pic>
      <p:pic>
        <p:nvPicPr>
          <p:cNvPr id="5" name="Hadamard3">
            <a:hlinkClick r:id="" action="ppaction://media"/>
            <a:extLst>
              <a:ext uri="{FF2B5EF4-FFF2-40B4-BE49-F238E27FC236}">
                <a16:creationId xmlns:a16="http://schemas.microsoft.com/office/drawing/2014/main" id="{83EE7A64-B624-0564-9CFB-1FAFB188F6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117304"/>
            <a:ext cx="4813792" cy="2707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7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74;p70">
            <a:extLst>
              <a:ext uri="{FF2B5EF4-FFF2-40B4-BE49-F238E27FC236}">
                <a16:creationId xmlns:a16="http://schemas.microsoft.com/office/drawing/2014/main" id="{FF6811D1-EE24-18CF-F4E5-26CF4A19FA47}"/>
              </a:ext>
            </a:extLst>
          </p:cNvPr>
          <p:cNvSpPr txBox="1"/>
          <p:nvPr/>
        </p:nvSpPr>
        <p:spPr>
          <a:xfrm>
            <a:off x="1610022" y="165506"/>
            <a:ext cx="5923956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Collapsing a Superposition</a:t>
            </a:r>
            <a:endParaRPr sz="3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Collapsing a Qubit">
            <a:hlinkClick r:id="" action="ppaction://media"/>
            <a:extLst>
              <a:ext uri="{FF2B5EF4-FFF2-40B4-BE49-F238E27FC236}">
                <a16:creationId xmlns:a16="http://schemas.microsoft.com/office/drawing/2014/main" id="{01851460-9806-2088-B3AE-56ABB563AE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019" y="788906"/>
            <a:ext cx="7095461" cy="3991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llapsing2">
            <a:hlinkClick r:id="" action="ppaction://media"/>
            <a:extLst>
              <a:ext uri="{FF2B5EF4-FFF2-40B4-BE49-F238E27FC236}">
                <a16:creationId xmlns:a16="http://schemas.microsoft.com/office/drawing/2014/main" id="{EB1EC4A0-BA17-CC1D-C504-696E02492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98475"/>
            <a:ext cx="9144000" cy="5143500"/>
          </a:xfrm>
          <a:prstGeom prst="rect">
            <a:avLst/>
          </a:prstGeom>
        </p:spPr>
      </p:pic>
      <p:sp>
        <p:nvSpPr>
          <p:cNvPr id="5" name="Google Shape;674;p70">
            <a:extLst>
              <a:ext uri="{FF2B5EF4-FFF2-40B4-BE49-F238E27FC236}">
                <a16:creationId xmlns:a16="http://schemas.microsoft.com/office/drawing/2014/main" id="{A3E0BFEC-2046-C905-85F7-54FA8D44D2D1}"/>
              </a:ext>
            </a:extLst>
          </p:cNvPr>
          <p:cNvSpPr txBox="1"/>
          <p:nvPr/>
        </p:nvSpPr>
        <p:spPr>
          <a:xfrm>
            <a:off x="1610021" y="165506"/>
            <a:ext cx="6449457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Lustria"/>
                <a:ea typeface="Times New Roman"/>
                <a:cs typeface="Times New Roman"/>
                <a:sym typeface="Lustria"/>
              </a:rPr>
              <a:t>Putting a Measing Gate b/w two H-Gates</a:t>
            </a:r>
            <a:endParaRPr sz="3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257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2"/>
          <p:cNvSpPr txBox="1"/>
          <p:nvPr/>
        </p:nvSpPr>
        <p:spPr>
          <a:xfrm>
            <a:off x="312000" y="1071650"/>
            <a:ext cx="56028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The S Gate (The Phase Gate)</a:t>
            </a:r>
            <a:endParaRPr sz="15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Definition: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Often called the √Z gate because applying it twice results in a Pauli-Z gate.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Action: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Rotates the qubit state by 𝜋/2 </a:t>
            </a: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(90°)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around the Z-axis on the Bloch Sphere.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ustria"/>
              <a:buChar char="●"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Effect on States:</a:t>
            </a:r>
            <a:endParaRPr sz="15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ustria"/>
              <a:buChar char="○"/>
            </a:pP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|0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⟩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to |0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⟩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(No change)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ustria"/>
              <a:buChar char="○"/>
            </a:pP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|1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⟩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to i|1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⟩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(Adds a imaginary phase)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ustria"/>
              <a:buChar char="●"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The Matrix:</a:t>
            </a:r>
            <a:endParaRPr sz="15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686" name="Google Shape;686;p72"/>
          <p:cNvSpPr txBox="1"/>
          <p:nvPr/>
        </p:nvSpPr>
        <p:spPr>
          <a:xfrm>
            <a:off x="223950" y="169950"/>
            <a:ext cx="869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3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Single Qubit Gates: </a:t>
            </a:r>
            <a:r>
              <a:rPr lang="en" sz="34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Phase Gates (S and T)</a:t>
            </a:r>
            <a:endParaRPr sz="3400"/>
          </a:p>
        </p:txBody>
      </p:sp>
      <p:pic>
        <p:nvPicPr>
          <p:cNvPr id="687" name="Google Shape;687;p72" title="Screenshot 2026-02-18 at 12.15.3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100" y="3560750"/>
            <a:ext cx="1297375" cy="7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1;p73">
            <a:extLst>
              <a:ext uri="{FF2B5EF4-FFF2-40B4-BE49-F238E27FC236}">
                <a16:creationId xmlns:a16="http://schemas.microsoft.com/office/drawing/2014/main" id="{A7ED415B-1299-AD24-55EF-4D6E943D8128}"/>
              </a:ext>
            </a:extLst>
          </p:cNvPr>
          <p:cNvSpPr txBox="1"/>
          <p:nvPr/>
        </p:nvSpPr>
        <p:spPr>
          <a:xfrm>
            <a:off x="312000" y="1071650"/>
            <a:ext cx="6777600" cy="3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The T Gate (The 𝜋/8 Gate)</a:t>
            </a:r>
            <a:endParaRPr b="1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b="1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Definition:</a:t>
            </a: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A fundamental "non-Clifford" gate. It is the most critical gate for achieving </a:t>
            </a:r>
            <a:r>
              <a:rPr lang="en" b="1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Universal Quantum Computation</a:t>
            </a: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.</a:t>
            </a:r>
            <a:endParaRPr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ustria"/>
              <a:buChar char="●"/>
            </a:pP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Known as the "</a:t>
            </a:r>
            <a:r>
              <a:rPr lang="en" b="1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𝜋/8</a:t>
            </a: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gate" (due to a different mathematical convention).</a:t>
            </a:r>
            <a:endParaRPr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b="1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Action:</a:t>
            </a: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Rotates the qubit state by </a:t>
            </a:r>
            <a:r>
              <a:rPr lang="en" b="1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𝜋/4 (45°)</a:t>
            </a: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around the Z-axis.</a:t>
            </a:r>
            <a:endParaRPr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ustria"/>
              <a:buChar char="●"/>
            </a:pPr>
            <a:r>
              <a:rPr lang="en" b="1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Effect on States:</a:t>
            </a:r>
            <a:endParaRPr b="1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|0</a:t>
            </a:r>
            <a:r>
              <a:rPr lang="en" sz="16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⟩ </a:t>
            </a: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to |0</a:t>
            </a:r>
            <a:r>
              <a:rPr lang="en" sz="16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⟩</a:t>
            </a:r>
            <a:endParaRPr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 sz="16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|1⟩ </a:t>
            </a: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to e</a:t>
            </a:r>
            <a:r>
              <a:rPr lang="en" baseline="300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i𝜋/4</a:t>
            </a:r>
            <a:r>
              <a:rPr lang="en" sz="16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|1⟩</a:t>
            </a:r>
            <a:endParaRPr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b="1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The Matrix:</a:t>
            </a:r>
            <a:br>
              <a:rPr lang="en" sz="1100" b="1" dirty="0">
                <a:solidFill>
                  <a:schemeClr val="lt1"/>
                </a:solidFill>
              </a:rPr>
            </a:br>
            <a:endParaRPr sz="1500" b="1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" name="Google Shape;692;p73">
            <a:extLst>
              <a:ext uri="{FF2B5EF4-FFF2-40B4-BE49-F238E27FC236}">
                <a16:creationId xmlns:a16="http://schemas.microsoft.com/office/drawing/2014/main" id="{E28A5C4F-F661-A6A5-63D1-BD647E5359B6}"/>
              </a:ext>
            </a:extLst>
          </p:cNvPr>
          <p:cNvSpPr txBox="1"/>
          <p:nvPr/>
        </p:nvSpPr>
        <p:spPr>
          <a:xfrm>
            <a:off x="223950" y="169950"/>
            <a:ext cx="869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3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Single Qubit Gates: </a:t>
            </a:r>
            <a:r>
              <a:rPr lang="en" sz="34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Phase Gates (S and T)</a:t>
            </a:r>
            <a:endParaRPr sz="3400"/>
          </a:p>
        </p:txBody>
      </p:sp>
      <p:pic>
        <p:nvPicPr>
          <p:cNvPr id="4" name="Google Shape;693;p73" title="Screenshot 2026-02-18 at 12.34.35 AM.png">
            <a:extLst>
              <a:ext uri="{FF2B5EF4-FFF2-40B4-BE49-F238E27FC236}">
                <a16:creationId xmlns:a16="http://schemas.microsoft.com/office/drawing/2014/main" id="{5F553124-031C-EED8-7143-B1038F584B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450" y="3106425"/>
            <a:ext cx="1918850" cy="8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98;p74">
            <a:extLst>
              <a:ext uri="{FF2B5EF4-FFF2-40B4-BE49-F238E27FC236}">
                <a16:creationId xmlns:a16="http://schemas.microsoft.com/office/drawing/2014/main" id="{0A7D7CAA-D463-E3F5-4DBF-25C6898EF63F}"/>
              </a:ext>
            </a:extLst>
          </p:cNvPr>
          <p:cNvSpPr txBox="1"/>
          <p:nvPr/>
        </p:nvSpPr>
        <p:spPr>
          <a:xfrm>
            <a:off x="313150" y="1177450"/>
            <a:ext cx="8083500" cy="3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Explanation: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These are generalized gates that allow rotation by </a:t>
            </a:r>
            <a:r>
              <a:rPr lang="en" sz="1500" i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any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arbitrary angle θ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General Formula (R</a:t>
            </a:r>
            <a:r>
              <a:rPr lang="en" sz="1500" b="1" baseline="-25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z</a:t>
            </a: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example):</a:t>
            </a:r>
            <a:endParaRPr sz="15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Key Features</a:t>
            </a:r>
            <a:endParaRPr sz="15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ustria"/>
              <a:buChar char="●"/>
            </a:pP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Continuous parameter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ustria"/>
              <a:buChar char="●"/>
            </a:pP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Infinite possible gates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ustria"/>
              <a:buChar char="●"/>
            </a:pP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Generate all single-qubit unitaries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Use Case: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Essential for fine-tuning quantum algorithms like VQE or QAOA.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5" name="Google Shape;699;p74">
            <a:extLst>
              <a:ext uri="{FF2B5EF4-FFF2-40B4-BE49-F238E27FC236}">
                <a16:creationId xmlns:a16="http://schemas.microsoft.com/office/drawing/2014/main" id="{24285AE6-A2D4-2366-7F16-747FB94CCBD0}"/>
              </a:ext>
            </a:extLst>
          </p:cNvPr>
          <p:cNvSpPr txBox="1"/>
          <p:nvPr/>
        </p:nvSpPr>
        <p:spPr>
          <a:xfrm>
            <a:off x="76500" y="117950"/>
            <a:ext cx="899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2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Single Qubit Gates:</a:t>
            </a:r>
            <a:r>
              <a:rPr lang="en" sz="28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Rotation Gates (R</a:t>
            </a:r>
            <a:r>
              <a:rPr lang="en" sz="2800" b="1" baseline="-25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x</a:t>
            </a:r>
            <a:r>
              <a:rPr lang="en" sz="28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(θ), R</a:t>
            </a:r>
            <a:r>
              <a:rPr lang="en" sz="2800" b="1" baseline="-25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y</a:t>
            </a:r>
            <a:r>
              <a:rPr lang="en" sz="28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(θ), R</a:t>
            </a:r>
            <a:r>
              <a:rPr lang="en" sz="2800" b="1" baseline="-25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z</a:t>
            </a:r>
            <a:r>
              <a:rPr lang="en" sz="28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(θ))</a:t>
            </a:r>
            <a:endParaRPr sz="2800"/>
          </a:p>
        </p:txBody>
      </p:sp>
      <p:pic>
        <p:nvPicPr>
          <p:cNvPr id="6" name="Google Shape;700;p74" title="Screenshot 2026-02-18 at 12.46.36 AM.png">
            <a:extLst>
              <a:ext uri="{FF2B5EF4-FFF2-40B4-BE49-F238E27FC236}">
                <a16:creationId xmlns:a16="http://schemas.microsoft.com/office/drawing/2014/main" id="{363F8AC8-408D-48A6-DD65-5E7990C934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1500" y="2170913"/>
            <a:ext cx="2780800" cy="801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83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5;p75">
            <a:extLst>
              <a:ext uri="{FF2B5EF4-FFF2-40B4-BE49-F238E27FC236}">
                <a16:creationId xmlns:a16="http://schemas.microsoft.com/office/drawing/2014/main" id="{5648768A-1C79-8554-BBE1-8B91B5BD3EB5}"/>
              </a:ext>
            </a:extLst>
          </p:cNvPr>
          <p:cNvSpPr txBox="1"/>
          <p:nvPr/>
        </p:nvSpPr>
        <p:spPr>
          <a:xfrm>
            <a:off x="534425" y="108975"/>
            <a:ext cx="7849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Multi-Qubit Gates: The CNOT Gate</a:t>
            </a:r>
            <a:endParaRPr sz="3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5" name="Google Shape;706;p75">
            <a:extLst>
              <a:ext uri="{FF2B5EF4-FFF2-40B4-BE49-F238E27FC236}">
                <a16:creationId xmlns:a16="http://schemas.microsoft.com/office/drawing/2014/main" id="{61BC37C9-1557-9F71-928D-99E10B965D28}"/>
              </a:ext>
            </a:extLst>
          </p:cNvPr>
          <p:cNvSpPr txBox="1"/>
          <p:nvPr/>
        </p:nvSpPr>
        <p:spPr>
          <a:xfrm>
            <a:off x="217125" y="1177450"/>
            <a:ext cx="58956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Full Name: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Controlled-NOT Gate.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Logic: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Uses two qubits (Control and Target). If the Control is |1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⟩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, it flips the Target.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Significance: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This gate creates </a:t>
            </a: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Entanglement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Symbol: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A small dot (control) connected by a vertical line to an X-gate (target).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The Matrix:</a:t>
            </a:r>
            <a:endParaRPr sz="15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6" name="Google Shape;707;p75" title="Screenshot 2026-02-18 at 12.53.03 AM.png">
            <a:extLst>
              <a:ext uri="{FF2B5EF4-FFF2-40B4-BE49-F238E27FC236}">
                <a16:creationId xmlns:a16="http://schemas.microsoft.com/office/drawing/2014/main" id="{E0D7C923-E0BF-483E-BAD3-5F990A11036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2150" y="3164900"/>
            <a:ext cx="2737375" cy="121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383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"/>
          <p:cNvSpPr txBox="1">
            <a:spLocks noGrp="1"/>
          </p:cNvSpPr>
          <p:nvPr>
            <p:ph type="ctrTitle"/>
          </p:nvPr>
        </p:nvSpPr>
        <p:spPr>
          <a:xfrm>
            <a:off x="852245" y="57788"/>
            <a:ext cx="7439400" cy="64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Lustria"/>
              <a:buNone/>
            </a:pPr>
            <a:r>
              <a:rPr lang="en" sz="3300" b="1"/>
              <a:t>What is Quantum Computing?</a:t>
            </a:r>
            <a:endParaRPr/>
          </a:p>
        </p:txBody>
      </p:sp>
      <p:sp>
        <p:nvSpPr>
          <p:cNvPr id="579" name="Google Shape;579;p60"/>
          <p:cNvSpPr txBox="1">
            <a:spLocks noGrp="1"/>
          </p:cNvSpPr>
          <p:nvPr>
            <p:ph type="subTitle" idx="1"/>
          </p:nvPr>
        </p:nvSpPr>
        <p:spPr>
          <a:xfrm>
            <a:off x="823840" y="857407"/>
            <a:ext cx="7496400" cy="761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Quantum computing is a computing paradigm that uses </a:t>
            </a:r>
            <a:r>
              <a:rPr lang="en" sz="1800" b="1"/>
              <a:t>qubits</a:t>
            </a:r>
            <a:r>
              <a:rPr lang="en" sz="1800"/>
              <a:t> and principles of </a:t>
            </a:r>
            <a:r>
              <a:rPr lang="en" sz="1800" b="1"/>
              <a:t>quantum mechanics</a:t>
            </a:r>
            <a:r>
              <a:rPr lang="en" sz="1800"/>
              <a:t> to process information.</a:t>
            </a:r>
            <a:endParaRPr sz="1800"/>
          </a:p>
        </p:txBody>
      </p:sp>
      <p:sp>
        <p:nvSpPr>
          <p:cNvPr id="580" name="Google Shape;580;p60"/>
          <p:cNvSpPr txBox="1"/>
          <p:nvPr/>
        </p:nvSpPr>
        <p:spPr>
          <a:xfrm>
            <a:off x="933061" y="2571750"/>
            <a:ext cx="3639000" cy="162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139" t="-364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Lustria"/>
                <a:ea typeface="Lustria"/>
                <a:cs typeface="Lustria"/>
                <a:sym typeface="Lustria"/>
              </a:rPr>
              <a:t> </a:t>
            </a:r>
            <a:endParaRPr sz="1100"/>
          </a:p>
        </p:txBody>
      </p:sp>
      <p:pic>
        <p:nvPicPr>
          <p:cNvPr id="581" name="Google Shape;581;p60"/>
          <p:cNvPicPr preferRelativeResize="0"/>
          <p:nvPr/>
        </p:nvPicPr>
        <p:blipFill rotWithShape="1">
          <a:blip r:embed="rId4">
            <a:alphaModFix/>
          </a:blip>
          <a:srcRect l="3462" t="1715" r="5909" b="6541"/>
          <a:stretch/>
        </p:blipFill>
        <p:spPr>
          <a:xfrm>
            <a:off x="4935895" y="1703959"/>
            <a:ext cx="3351122" cy="339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2;p76">
            <a:extLst>
              <a:ext uri="{FF2B5EF4-FFF2-40B4-BE49-F238E27FC236}">
                <a16:creationId xmlns:a16="http://schemas.microsoft.com/office/drawing/2014/main" id="{309605CB-B808-F710-643F-91CB7A3212E4}"/>
              </a:ext>
            </a:extLst>
          </p:cNvPr>
          <p:cNvSpPr txBox="1"/>
          <p:nvPr/>
        </p:nvSpPr>
        <p:spPr>
          <a:xfrm>
            <a:off x="526100" y="192050"/>
            <a:ext cx="7849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Multi-Qubit Gates: (CZ and SWAP)</a:t>
            </a:r>
            <a:endParaRPr sz="3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5" name="Google Shape;713;p76">
            <a:extLst>
              <a:ext uri="{FF2B5EF4-FFF2-40B4-BE49-F238E27FC236}">
                <a16:creationId xmlns:a16="http://schemas.microsoft.com/office/drawing/2014/main" id="{587FDA30-EA6A-6DB5-B89C-17BDFAFAFD8C}"/>
              </a:ext>
            </a:extLst>
          </p:cNvPr>
          <p:cNvSpPr txBox="1"/>
          <p:nvPr/>
        </p:nvSpPr>
        <p:spPr>
          <a:xfrm>
            <a:off x="217125" y="1177450"/>
            <a:ext cx="5895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Full Name: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CZ (Controlled-Z)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Logic: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Flips the phase of the target qubit only if the control qubit is |1</a:t>
            </a: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⟩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Significance: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Applies Z gate if both qubits = 1.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Key Feature: 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Phase entangling gate.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The Matrix:</a:t>
            </a:r>
            <a:endParaRPr sz="15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6" name="Google Shape;714;p76" title="Screenshot 2026-02-18 at 12.58.54 AM.png">
            <a:extLst>
              <a:ext uri="{FF2B5EF4-FFF2-40B4-BE49-F238E27FC236}">
                <a16:creationId xmlns:a16="http://schemas.microsoft.com/office/drawing/2014/main" id="{E62EE434-5AB8-B266-377E-0AD461746A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68005" y="3550350"/>
            <a:ext cx="2438320" cy="127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522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9;p77">
            <a:extLst>
              <a:ext uri="{FF2B5EF4-FFF2-40B4-BE49-F238E27FC236}">
                <a16:creationId xmlns:a16="http://schemas.microsoft.com/office/drawing/2014/main" id="{DD91B39B-BA99-9DA3-6E1D-791B788A594D}"/>
              </a:ext>
            </a:extLst>
          </p:cNvPr>
          <p:cNvSpPr txBox="1"/>
          <p:nvPr/>
        </p:nvSpPr>
        <p:spPr>
          <a:xfrm>
            <a:off x="526100" y="192050"/>
            <a:ext cx="7849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Multi-Qubit Gates: (CZ and SWAP)</a:t>
            </a:r>
            <a:endParaRPr sz="3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5" name="Google Shape;720;p77">
            <a:extLst>
              <a:ext uri="{FF2B5EF4-FFF2-40B4-BE49-F238E27FC236}">
                <a16:creationId xmlns:a16="http://schemas.microsoft.com/office/drawing/2014/main" id="{63A8DCBA-062A-159C-D81D-F0831D673862}"/>
              </a:ext>
            </a:extLst>
          </p:cNvPr>
          <p:cNvSpPr txBox="1"/>
          <p:nvPr/>
        </p:nvSpPr>
        <p:spPr>
          <a:xfrm>
            <a:off x="217125" y="1177450"/>
            <a:ext cx="5895600" cy="28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Full Name: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SWAP Gate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Logic: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Exchanges the states of two qubits.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Significance: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Useful for moving information across a quantum chip where qubits aren't all connected.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Visual: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Show the SWAP symbol (two "x" marks connected by a line).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The Matrix:</a:t>
            </a:r>
            <a:endParaRPr sz="15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6" name="Google Shape;721;p77" title="Screenshot 2026-02-18 at 1.01.45 AM.png">
            <a:extLst>
              <a:ext uri="{FF2B5EF4-FFF2-40B4-BE49-F238E27FC236}">
                <a16:creationId xmlns:a16="http://schemas.microsoft.com/office/drawing/2014/main" id="{376E835F-FFD3-8EB5-87F5-4B68051268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900" y="3691000"/>
            <a:ext cx="2543424" cy="1182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6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6;p78">
            <a:extLst>
              <a:ext uri="{FF2B5EF4-FFF2-40B4-BE49-F238E27FC236}">
                <a16:creationId xmlns:a16="http://schemas.microsoft.com/office/drawing/2014/main" id="{1E5DD684-B21C-21BD-AA2B-AEDC390180FF}"/>
              </a:ext>
            </a:extLst>
          </p:cNvPr>
          <p:cNvSpPr txBox="1">
            <a:spLocks/>
          </p:cNvSpPr>
          <p:nvPr/>
        </p:nvSpPr>
        <p:spPr>
          <a:xfrm>
            <a:off x="146550" y="66800"/>
            <a:ext cx="8850900" cy="112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sz="3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500"/>
              <a:t>Multi Qubit State: Toffoli Gate (CCNOT – Controlled Controlled NOT)</a:t>
            </a:r>
          </a:p>
        </p:txBody>
      </p:sp>
      <p:sp>
        <p:nvSpPr>
          <p:cNvPr id="5" name="Google Shape;727;p78">
            <a:extLst>
              <a:ext uri="{FF2B5EF4-FFF2-40B4-BE49-F238E27FC236}">
                <a16:creationId xmlns:a16="http://schemas.microsoft.com/office/drawing/2014/main" id="{6932631B-C562-5E88-D7C4-58094BAB1274}"/>
              </a:ext>
            </a:extLst>
          </p:cNvPr>
          <p:cNvSpPr txBox="1"/>
          <p:nvPr/>
        </p:nvSpPr>
        <p:spPr>
          <a:xfrm>
            <a:off x="146550" y="1187300"/>
            <a:ext cx="5394600" cy="3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Definition: 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The </a:t>
            </a: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Toffoli gate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is a </a:t>
            </a: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three-qubit reversible quantum gate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that flips the third (target) qubit </a:t>
            </a:r>
            <a:r>
              <a:rPr lang="en" sz="15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only if both control qubits are 1</a:t>
            </a: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.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Also called: CCNOT</a:t>
            </a:r>
            <a:r>
              <a:rPr lang="en" sz="15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O</a:t>
            </a:r>
            <a:r>
              <a:rPr lang="en" sz="1100">
                <a:solidFill>
                  <a:schemeClr val="dk1"/>
                </a:solidFill>
              </a:rPr>
              <a:t>T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Operation Rule: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Let qubits be: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|a,b,c⟩	Then:  |a,b,c⟩ → | a,b,c ⊕ (a⋅b) ⟩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Meaning: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ustria"/>
              <a:buChar char="●"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If a=1 AND b=1 → flip c</a:t>
            </a:r>
            <a:b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ustria"/>
              <a:buChar char="●"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Otherwise → no change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It swaps only the last two states: |110⟩ ↔ |111⟩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6" name="Google Shape;728;p78" title="Screenshot 2026-02-18 at 1.16.22 AM.png">
            <a:extLst>
              <a:ext uri="{FF2B5EF4-FFF2-40B4-BE49-F238E27FC236}">
                <a16:creationId xmlns:a16="http://schemas.microsoft.com/office/drawing/2014/main" id="{E61AB120-DAF6-5287-A54A-8680D57511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4050" y="2861201"/>
            <a:ext cx="3713951" cy="20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29;p78">
            <a:extLst>
              <a:ext uri="{FF2B5EF4-FFF2-40B4-BE49-F238E27FC236}">
                <a16:creationId xmlns:a16="http://schemas.microsoft.com/office/drawing/2014/main" id="{EDC2FB2A-6981-F2B6-225A-DE334CF6B10A}"/>
              </a:ext>
            </a:extLst>
          </p:cNvPr>
          <p:cNvSpPr txBox="1"/>
          <p:nvPr/>
        </p:nvSpPr>
        <p:spPr>
          <a:xfrm>
            <a:off x="5335125" y="2204225"/>
            <a:ext cx="33318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Matrix Representation:</a:t>
            </a:r>
            <a:endParaRPr sz="1500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  <p:extLst>
      <p:ext uri="{BB962C8B-B14F-4D97-AF65-F5344CB8AC3E}">
        <p14:creationId xmlns:p14="http://schemas.microsoft.com/office/powerpoint/2010/main" val="284065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34;p79">
            <a:extLst>
              <a:ext uri="{FF2B5EF4-FFF2-40B4-BE49-F238E27FC236}">
                <a16:creationId xmlns:a16="http://schemas.microsoft.com/office/drawing/2014/main" id="{3B0D3CF7-BE16-89F7-DE63-53A7C2A96F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80350" y="0"/>
            <a:ext cx="6563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35;p79">
            <a:extLst>
              <a:ext uri="{FF2B5EF4-FFF2-40B4-BE49-F238E27FC236}">
                <a16:creationId xmlns:a16="http://schemas.microsoft.com/office/drawing/2014/main" id="{8AFC6499-8C50-82A4-7919-9CFD847DF6F7}"/>
              </a:ext>
            </a:extLst>
          </p:cNvPr>
          <p:cNvSpPr txBox="1"/>
          <p:nvPr/>
        </p:nvSpPr>
        <p:spPr>
          <a:xfrm>
            <a:off x="91725" y="826725"/>
            <a:ext cx="2664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Common Quantum Gates with Circuit Symbols and Matrix Representations</a:t>
            </a:r>
            <a:endParaRPr sz="22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  <p:extLst>
      <p:ext uri="{BB962C8B-B14F-4D97-AF65-F5344CB8AC3E}">
        <p14:creationId xmlns:p14="http://schemas.microsoft.com/office/powerpoint/2010/main" val="250856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D1F6-EB04-CF42-74CF-CDB96701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00" y="2052083"/>
            <a:ext cx="7765200" cy="727800"/>
          </a:xfrm>
        </p:spPr>
        <p:txBody>
          <a:bodyPr/>
          <a:lstStyle/>
          <a:p>
            <a:r>
              <a:rPr lang="en-US" b="1" dirty="0"/>
              <a:t>Thank You!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5078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1"/>
          <p:cNvPicPr preferRelativeResize="0"/>
          <p:nvPr/>
        </p:nvPicPr>
        <p:blipFill rotWithShape="1">
          <a:blip r:embed="rId5">
            <a:alphaModFix/>
          </a:blip>
          <a:srcRect t="29456"/>
          <a:stretch>
            <a:fillRect/>
          </a:stretch>
        </p:blipFill>
        <p:spPr>
          <a:xfrm>
            <a:off x="215217" y="3154326"/>
            <a:ext cx="3679200" cy="191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1"/>
          <p:cNvPicPr preferRelativeResize="0"/>
          <p:nvPr/>
        </p:nvPicPr>
        <p:blipFill rotWithShape="1">
          <a:blip r:embed="rId6">
            <a:alphaModFix/>
          </a:blip>
          <a:srcRect t="31024"/>
          <a:stretch>
            <a:fillRect/>
          </a:stretch>
        </p:blipFill>
        <p:spPr>
          <a:xfrm>
            <a:off x="4961673" y="3154326"/>
            <a:ext cx="3967110" cy="177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loch Sphere">
            <a:hlinkClick r:id="" action="ppaction://media"/>
            <a:extLst>
              <a:ext uri="{FF2B5EF4-FFF2-40B4-BE49-F238E27FC236}">
                <a16:creationId xmlns:a16="http://schemas.microsoft.com/office/drawing/2014/main" id="{EC7A3C6B-C920-0548-F4E9-4BF1764024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3933" y="216958"/>
            <a:ext cx="5477367" cy="3081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2"/>
          <p:cNvSpPr txBox="1">
            <a:spLocks noGrp="1"/>
          </p:cNvSpPr>
          <p:nvPr>
            <p:ph type="title"/>
          </p:nvPr>
        </p:nvSpPr>
        <p:spPr>
          <a:xfrm>
            <a:off x="685346" y="9333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b="1"/>
              <a:t>Why Do We Need Quantum Gates?</a:t>
            </a:r>
            <a:endParaRPr b="1"/>
          </a:p>
        </p:txBody>
      </p:sp>
      <p:sp>
        <p:nvSpPr>
          <p:cNvPr id="594" name="Google Shape;594;p62"/>
          <p:cNvSpPr txBox="1"/>
          <p:nvPr/>
        </p:nvSpPr>
        <p:spPr>
          <a:xfrm>
            <a:off x="4219768" y="1041578"/>
            <a:ext cx="4688700" cy="236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539" t="-2519" b="-270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ustria"/>
                <a:ea typeface="Lustria"/>
                <a:cs typeface="Lustria"/>
                <a:sym typeface="Lustria"/>
              </a:rPr>
              <a:t> </a:t>
            </a:r>
            <a:endParaRPr sz="1100"/>
          </a:p>
        </p:txBody>
      </p:sp>
      <p:sp>
        <p:nvSpPr>
          <p:cNvPr id="595" name="Google Shape;595;p62"/>
          <p:cNvSpPr txBox="1"/>
          <p:nvPr/>
        </p:nvSpPr>
        <p:spPr>
          <a:xfrm>
            <a:off x="291582" y="1041578"/>
            <a:ext cx="3534000" cy="22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Role of Quantum Gates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2159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Manipulate qubit states</a:t>
            </a:r>
            <a:endParaRPr sz="1100"/>
          </a:p>
          <a:p>
            <a:pPr marL="2159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 quantum operations</a:t>
            </a:r>
            <a:endParaRPr sz="1100"/>
          </a:p>
          <a:p>
            <a:pPr marL="2159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quantum circuits</a:t>
            </a:r>
            <a:endParaRPr sz="1100"/>
          </a:p>
          <a:p>
            <a:pPr marL="2159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Enable quantum algorithms</a:t>
            </a: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596" name="Google Shape;596;p62"/>
          <p:cNvSpPr txBox="1"/>
          <p:nvPr/>
        </p:nvSpPr>
        <p:spPr>
          <a:xfrm>
            <a:off x="144300" y="3707925"/>
            <a:ext cx="88473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 classical computing, logic gates like AND and OR manipulate bits.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Similarly, in quantum computing, quantum gates manipulate qubits.</a:t>
            </a:r>
            <a:endParaRPr sz="1100"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However, instead of simply flipping between 0 and 1, quantum gates transform probability amplitudes using unitary matrices.</a:t>
            </a:r>
            <a:endParaRPr sz="1100"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3"/>
          <p:cNvSpPr txBox="1">
            <a:spLocks noGrp="1"/>
          </p:cNvSpPr>
          <p:nvPr>
            <p:ph type="title"/>
          </p:nvPr>
        </p:nvSpPr>
        <p:spPr>
          <a:xfrm>
            <a:off x="685346" y="72263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" b="1"/>
              <a:t>Properties of Quantum Gates</a:t>
            </a:r>
            <a:endParaRPr/>
          </a:p>
        </p:txBody>
      </p:sp>
      <p:sp>
        <p:nvSpPr>
          <p:cNvPr id="602" name="Google Shape;602;p63"/>
          <p:cNvSpPr txBox="1"/>
          <p:nvPr/>
        </p:nvSpPr>
        <p:spPr>
          <a:xfrm>
            <a:off x="496856" y="1098679"/>
            <a:ext cx="29460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667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stria"/>
              <a:buAutoNum type="arabicPeriod"/>
            </a:pPr>
            <a:r>
              <a:rPr lang="en" sz="18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Reversibility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quantum gates are </a:t>
            </a: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reversible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information is lost</a:t>
            </a:r>
            <a:endParaRPr sz="1100"/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 gate has an inverse</a:t>
            </a:r>
            <a:endParaRPr sz="1100"/>
          </a:p>
          <a:p>
            <a:pPr marL="2540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ustria"/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2540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ustria"/>
              <a:buNone/>
            </a:pPr>
            <a:endParaRPr sz="14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603" name="Google Shape;603;p63"/>
          <p:cNvSpPr txBox="1"/>
          <p:nvPr/>
        </p:nvSpPr>
        <p:spPr>
          <a:xfrm>
            <a:off x="4901489" y="1098679"/>
            <a:ext cx="4088100" cy="1972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89" t="-115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ustria"/>
                <a:ea typeface="Lustria"/>
                <a:cs typeface="Lustria"/>
                <a:sym typeface="Lustria"/>
              </a:rPr>
              <a:t> </a:t>
            </a:r>
            <a:endParaRPr sz="1100"/>
          </a:p>
        </p:txBody>
      </p:sp>
      <p:sp>
        <p:nvSpPr>
          <p:cNvPr id="604" name="Google Shape;604;p63"/>
          <p:cNvSpPr txBox="1"/>
          <p:nvPr/>
        </p:nvSpPr>
        <p:spPr>
          <a:xfrm>
            <a:off x="215492" y="3239170"/>
            <a:ext cx="3856200" cy="1680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069" t="-162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ustria"/>
                <a:ea typeface="Lustria"/>
                <a:cs typeface="Lustria"/>
                <a:sym typeface="Lustria"/>
              </a:rPr>
              <a:t> </a:t>
            </a:r>
            <a:endParaRPr sz="1100"/>
          </a:p>
        </p:txBody>
      </p:sp>
      <p:sp>
        <p:nvSpPr>
          <p:cNvPr id="605" name="Google Shape;605;p63"/>
          <p:cNvSpPr txBox="1"/>
          <p:nvPr/>
        </p:nvSpPr>
        <p:spPr>
          <a:xfrm>
            <a:off x="4658917" y="3390970"/>
            <a:ext cx="43305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4. Composability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Quantum gates can be combined</a:t>
            </a:r>
            <a:endParaRPr sz="1100"/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 quantum circuits</a:t>
            </a:r>
            <a:endParaRPr sz="1100"/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Enable complex quantum algorithms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4"/>
          <p:cNvSpPr txBox="1"/>
          <p:nvPr/>
        </p:nvSpPr>
        <p:spPr>
          <a:xfrm>
            <a:off x="438449" y="87950"/>
            <a:ext cx="8295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Single Qubit Gates: Pauli-X Gate (σₓ)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1" name="Google Shape;611;p64" title="Screenshot 2026-02-17 at 9.39.45 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875" y="1388581"/>
            <a:ext cx="1550325" cy="95784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4"/>
          <p:cNvSpPr txBox="1"/>
          <p:nvPr/>
        </p:nvSpPr>
        <p:spPr>
          <a:xfrm>
            <a:off x="1901425" y="1011725"/>
            <a:ext cx="29001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Pauli-X (Bit Flip)</a:t>
            </a:r>
            <a:endParaRPr sz="13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Symbol: </a:t>
            </a:r>
            <a:r>
              <a:rPr lang="en" sz="1100" b="1">
                <a:solidFill>
                  <a:schemeClr val="lt1"/>
                </a:solidFill>
              </a:rPr>
              <a:t>X</a:t>
            </a:r>
            <a:br>
              <a:rPr lang="en" sz="1100" b="1">
                <a:solidFill>
                  <a:schemeClr val="lt1"/>
                </a:solidFill>
              </a:rPr>
            </a:b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Also written as: σx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Circuit symbol: ⊕ (NOT symbol in quantum circuits)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13" name="Google Shape;613;p64"/>
          <p:cNvSpPr txBox="1"/>
          <p:nvPr/>
        </p:nvSpPr>
        <p:spPr>
          <a:xfrm>
            <a:off x="1952588" y="2941488"/>
            <a:ext cx="30000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Action on Basis States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X|0⟩= |1⟩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X|1⟩= |0⟩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Acts like classical NOT gate.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14" name="Google Shape;614;p64"/>
          <p:cNvSpPr txBox="1"/>
          <p:nvPr/>
        </p:nvSpPr>
        <p:spPr>
          <a:xfrm>
            <a:off x="157875" y="2941525"/>
            <a:ext cx="3000000" cy="1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Rotation Angle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Equivalent to: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Rotation by </a:t>
            </a:r>
            <a:r>
              <a:rPr lang="en" sz="1100" b="1">
                <a:solidFill>
                  <a:schemeClr val="lt1"/>
                </a:solidFill>
              </a:rPr>
              <a:t>π radians (180°)</a:t>
            </a:r>
            <a:r>
              <a:rPr lang="en" sz="1100">
                <a:solidFill>
                  <a:schemeClr val="lt1"/>
                </a:solidFill>
              </a:rPr>
              <a:t> around X-axis on Bloch sphere.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615" name="Google Shape;615;p64" title="Screenshot 2026-02-17 at 9.48.07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25" y="3414575"/>
            <a:ext cx="1108925" cy="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loch Sphere X">
            <a:hlinkClick r:id="" action="ppaction://media"/>
            <a:extLst>
              <a:ext uri="{FF2B5EF4-FFF2-40B4-BE49-F238E27FC236}">
                <a16:creationId xmlns:a16="http://schemas.microsoft.com/office/drawing/2014/main" id="{CF0E873E-5570-05F4-D7DB-208F18C18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1999" y="1498327"/>
            <a:ext cx="4576287" cy="2574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 txBox="1"/>
          <p:nvPr/>
        </p:nvSpPr>
        <p:spPr>
          <a:xfrm>
            <a:off x="463228" y="3478113"/>
            <a:ext cx="4573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622" name="Google Shape;622;p65" title="Screenshot 2026-02-17 at 9.40.1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13" y="1324649"/>
            <a:ext cx="1838150" cy="10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5"/>
          <p:cNvSpPr txBox="1"/>
          <p:nvPr/>
        </p:nvSpPr>
        <p:spPr>
          <a:xfrm>
            <a:off x="2538000" y="1161250"/>
            <a:ext cx="25827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Pauli-Z (Phase Flip)</a:t>
            </a:r>
            <a:endParaRPr sz="13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Symbol: </a:t>
            </a:r>
            <a:r>
              <a:rPr lang="en" sz="1100" b="1">
                <a:solidFill>
                  <a:schemeClr val="lt1"/>
                </a:solidFill>
              </a:rPr>
              <a:t>Z</a:t>
            </a:r>
            <a:br>
              <a:rPr lang="en" sz="1100" b="1">
                <a:solidFill>
                  <a:schemeClr val="lt1"/>
                </a:solidFill>
              </a:rPr>
            </a:b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Also written as: σz</a:t>
            </a:r>
            <a:endParaRPr/>
          </a:p>
        </p:txBody>
      </p:sp>
      <p:sp>
        <p:nvSpPr>
          <p:cNvPr id="625" name="Google Shape;625;p65"/>
          <p:cNvSpPr txBox="1"/>
          <p:nvPr/>
        </p:nvSpPr>
        <p:spPr>
          <a:xfrm>
            <a:off x="5036425" y="1022950"/>
            <a:ext cx="3000000" cy="13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Action on Basis States</a:t>
            </a:r>
            <a:endParaRPr sz="13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Z|0⟩= |0⟩</a:t>
            </a:r>
            <a:br>
              <a:rPr lang="en" sz="13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r>
              <a:rPr lang="en" sz="13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Z|1⟩= −|1⟩</a:t>
            </a:r>
            <a:b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This is a </a:t>
            </a:r>
            <a:r>
              <a:rPr lang="en" sz="11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phase flip</a:t>
            </a: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gate.</a:t>
            </a: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(Changes phase, not value)</a:t>
            </a:r>
            <a:endParaRPr sz="11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626" name="Google Shape;626;p65"/>
          <p:cNvSpPr txBox="1"/>
          <p:nvPr/>
        </p:nvSpPr>
        <p:spPr>
          <a:xfrm>
            <a:off x="299000" y="2838350"/>
            <a:ext cx="3000000" cy="19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Rotation Angle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Equivalent to: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Rotation by </a:t>
            </a:r>
            <a:r>
              <a:rPr lang="en" sz="1100" b="1">
                <a:solidFill>
                  <a:schemeClr val="lt1"/>
                </a:solidFill>
              </a:rPr>
              <a:t>π radians (180°)</a:t>
            </a:r>
            <a:r>
              <a:rPr lang="en" sz="1100">
                <a:solidFill>
                  <a:schemeClr val="lt1"/>
                </a:solidFill>
              </a:rPr>
              <a:t> around Z-axis on Bloch sphere.</a:t>
            </a:r>
            <a:endParaRPr/>
          </a:p>
        </p:txBody>
      </p:sp>
      <p:pic>
        <p:nvPicPr>
          <p:cNvPr id="627" name="Google Shape;627;p65" title="Screenshot 2026-02-17 at 10.03.5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221" y="3278044"/>
            <a:ext cx="1305979" cy="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5"/>
          <p:cNvSpPr txBox="1"/>
          <p:nvPr/>
        </p:nvSpPr>
        <p:spPr>
          <a:xfrm>
            <a:off x="438449" y="87950"/>
            <a:ext cx="8295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Single Qubit Gates: Pauli-Z Gate (σ</a:t>
            </a:r>
            <a:r>
              <a:rPr lang="en" sz="3600" baseline="-250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z</a:t>
            </a:r>
            <a:r>
              <a:rPr lang="en" sz="36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)​</a:t>
            </a:r>
            <a:endParaRPr sz="3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Z Gate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1A58EEA9-BF7D-5496-7C49-EB786EB28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38120" y="2854851"/>
            <a:ext cx="5605880" cy="3153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6"/>
          <p:cNvSpPr txBox="1"/>
          <p:nvPr/>
        </p:nvSpPr>
        <p:spPr>
          <a:xfrm>
            <a:off x="457501" y="105125"/>
            <a:ext cx="8686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Single Qubit Gates: Pauli-Y Gate (σᵧ)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66"/>
          <p:cNvSpPr txBox="1"/>
          <p:nvPr/>
        </p:nvSpPr>
        <p:spPr>
          <a:xfrm>
            <a:off x="5721088" y="3340600"/>
            <a:ext cx="16974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635" name="Google Shape;635;p66" title="Screenshot 2026-02-17 at 9.40.05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25" y="1182450"/>
            <a:ext cx="1550325" cy="10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6"/>
          <p:cNvSpPr txBox="1"/>
          <p:nvPr/>
        </p:nvSpPr>
        <p:spPr>
          <a:xfrm>
            <a:off x="2446013" y="1010575"/>
            <a:ext cx="30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Pauli-Y (Bit + Phase Flip)</a:t>
            </a:r>
            <a:endParaRPr sz="13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Symbol: </a:t>
            </a:r>
            <a:r>
              <a:rPr lang="en" sz="1100" b="1">
                <a:solidFill>
                  <a:schemeClr val="lt1"/>
                </a:solidFill>
              </a:rPr>
              <a:t>Y</a:t>
            </a:r>
            <a:br>
              <a:rPr lang="en" sz="1100" b="1">
                <a:solidFill>
                  <a:schemeClr val="lt1"/>
                </a:solidFill>
              </a:rPr>
            </a:b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Also written as: σy​</a:t>
            </a:r>
            <a:br>
              <a:rPr lang="en" sz="1100">
                <a:solidFill>
                  <a:schemeClr val="lt1"/>
                </a:solidFill>
              </a:rPr>
            </a:br>
            <a:endParaRPr/>
          </a:p>
        </p:txBody>
      </p:sp>
      <p:sp>
        <p:nvSpPr>
          <p:cNvPr id="637" name="Google Shape;637;p66"/>
          <p:cNvSpPr txBox="1"/>
          <p:nvPr/>
        </p:nvSpPr>
        <p:spPr>
          <a:xfrm>
            <a:off x="5004375" y="1010575"/>
            <a:ext cx="30000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Action on Basis States</a:t>
            </a:r>
            <a:endParaRPr sz="1300" b="1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Y∣0⟩= i |1⟩</a:t>
            </a:r>
            <a:br>
              <a:rPr lang="en" sz="13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r>
              <a:rPr lang="en" sz="13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Y∣1⟩= −i |0⟩</a:t>
            </a:r>
            <a:b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r>
              <a:rPr lang="en"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Flips state + adds phase factor.</a:t>
            </a:r>
            <a:endParaRPr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638" name="Google Shape;638;p66"/>
          <p:cNvSpPr txBox="1"/>
          <p:nvPr/>
        </p:nvSpPr>
        <p:spPr>
          <a:xfrm>
            <a:off x="250075" y="2660925"/>
            <a:ext cx="3000000" cy="21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Rotation Angle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Equivalent to: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Rotation by </a:t>
            </a:r>
            <a:r>
              <a:rPr lang="en" sz="1100" b="1">
                <a:solidFill>
                  <a:schemeClr val="lt1"/>
                </a:solidFill>
              </a:rPr>
              <a:t>π radians (180°)</a:t>
            </a:r>
            <a:r>
              <a:rPr lang="en" sz="1100">
                <a:solidFill>
                  <a:schemeClr val="lt1"/>
                </a:solidFill>
              </a:rPr>
              <a:t> around Y-axis on Bloch sphere.</a:t>
            </a:r>
            <a:endParaRPr/>
          </a:p>
        </p:txBody>
      </p:sp>
      <p:pic>
        <p:nvPicPr>
          <p:cNvPr id="639" name="Google Shape;639;p66" title="Screenshot 2026-02-17 at 9.54.52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200" y="3160375"/>
            <a:ext cx="1334500" cy="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Y Gate">
            <a:hlinkClick r:id="" action="ppaction://media"/>
            <a:extLst>
              <a:ext uri="{FF2B5EF4-FFF2-40B4-BE49-F238E27FC236}">
                <a16:creationId xmlns:a16="http://schemas.microsoft.com/office/drawing/2014/main" id="{F100F12A-13C0-58CB-A5A0-7377261BB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8502" y="2832800"/>
            <a:ext cx="5975498" cy="3361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7"/>
          <p:cNvSpPr txBox="1"/>
          <p:nvPr/>
        </p:nvSpPr>
        <p:spPr>
          <a:xfrm>
            <a:off x="228751" y="105125"/>
            <a:ext cx="8686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Single Qubit Gates: Hadamard Gate (H)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6" name="Google Shape;646;p67"/>
          <p:cNvSpPr txBox="1"/>
          <p:nvPr/>
        </p:nvSpPr>
        <p:spPr>
          <a:xfrm>
            <a:off x="457500" y="803400"/>
            <a:ext cx="5392200" cy="4174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The </a:t>
            </a:r>
            <a:r>
              <a:rPr lang="en" b="1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Hadamard gate (H)</a:t>
            </a: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is one of the most important single-qubit quantum gates.</a:t>
            </a:r>
            <a:endParaRPr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It is used to:</a:t>
            </a:r>
            <a:endParaRPr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ustria"/>
              <a:buChar char="●"/>
            </a:pP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Create superposition</a:t>
            </a:r>
            <a:b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endParaRPr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ustria"/>
              <a:buChar char="●"/>
            </a:pP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Enable quantum parallelism</a:t>
            </a:r>
            <a:b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endParaRPr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ustria"/>
              <a:buChar char="●"/>
            </a:pP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Convert between computational and diagonal </a:t>
            </a: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basis</a:t>
            </a:r>
            <a:b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endParaRPr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ustria"/>
              <a:buChar char="●"/>
            </a:pPr>
            <a: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Initiate interference in quantum algorithms</a:t>
            </a:r>
            <a:br>
              <a:rPr lang="en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endParaRPr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648" name="Google Shape;648;p67"/>
          <p:cNvSpPr txBox="1"/>
          <p:nvPr/>
        </p:nvSpPr>
        <p:spPr>
          <a:xfrm>
            <a:off x="1544825" y="3866300"/>
            <a:ext cx="2000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Symbol: H</a:t>
            </a:r>
            <a:endParaRPr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Circuit notation:</a:t>
            </a:r>
            <a:b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r>
              <a:rPr lang="en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 box labeled </a:t>
            </a:r>
            <a:r>
              <a:rPr lang="en" b="1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</a:t>
            </a:r>
            <a:endParaRPr/>
          </a:p>
        </p:txBody>
      </p:sp>
      <p:pic>
        <p:nvPicPr>
          <p:cNvPr id="649" name="Google Shape;649;p67" title="Screenshot 2026-02-17 at 10.37.0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438" y="1523825"/>
            <a:ext cx="2179124" cy="8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7"/>
          <p:cNvSpPr txBox="1"/>
          <p:nvPr/>
        </p:nvSpPr>
        <p:spPr>
          <a:xfrm>
            <a:off x="6032738" y="1014725"/>
            <a:ext cx="2482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Matrix Representation</a:t>
            </a:r>
            <a:endParaRPr sz="1500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" name="Hadamard5">
            <a:hlinkClick r:id="" action="ppaction://media"/>
            <a:extLst>
              <a:ext uri="{FF2B5EF4-FFF2-40B4-BE49-F238E27FC236}">
                <a16:creationId xmlns:a16="http://schemas.microsoft.com/office/drawing/2014/main" id="{31B69E97-0EB9-8E88-5CCB-3F9FD02D97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5654" y="2518829"/>
            <a:ext cx="4881298" cy="274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">
  <a:themeElements>
    <a:clrScheme name="Slat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1196</Words>
  <Application>Microsoft Office PowerPoint</Application>
  <PresentationFormat>On-screen Show (16:9)</PresentationFormat>
  <Paragraphs>180</Paragraphs>
  <Slides>24</Slides>
  <Notes>15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Noto Sans Symbols</vt:lpstr>
      <vt:lpstr>Lustria</vt:lpstr>
      <vt:lpstr>Arial</vt:lpstr>
      <vt:lpstr>Urbanist Medium</vt:lpstr>
      <vt:lpstr>Urbanist SemiBold</vt:lpstr>
      <vt:lpstr>Times New Roman</vt:lpstr>
      <vt:lpstr>Urbanist</vt:lpstr>
      <vt:lpstr>Dark Particles</vt:lpstr>
      <vt:lpstr>Slate</vt:lpstr>
      <vt:lpstr>Quantum Gates in Quantum Computing</vt:lpstr>
      <vt:lpstr>What is Quantum Computing?</vt:lpstr>
      <vt:lpstr>PowerPoint Presentation</vt:lpstr>
      <vt:lpstr>Why Do We Need Quantum Gates?</vt:lpstr>
      <vt:lpstr>Properties of Quantum Gates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Samyak !</cp:lastModifiedBy>
  <cp:revision>21</cp:revision>
  <dcterms:modified xsi:type="dcterms:W3CDTF">2026-02-18T04:05:08Z</dcterms:modified>
</cp:coreProperties>
</file>